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6" r:id="rId8"/>
    <p:sldId id="267" r:id="rId9"/>
    <p:sldId id="268" r:id="rId10"/>
    <p:sldId id="265" r:id="rId11"/>
    <p:sldId id="262" r:id="rId12"/>
    <p:sldId id="269"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30"/>
    <p:restoredTop sz="86478"/>
  </p:normalViewPr>
  <p:slideViewPr>
    <p:cSldViewPr snapToGrid="0">
      <p:cViewPr varScale="1">
        <p:scale>
          <a:sx n="96" d="100"/>
          <a:sy n="96" d="100"/>
        </p:scale>
        <p:origin x="176" y="256"/>
      </p:cViewPr>
      <p:guideLst/>
    </p:cSldViewPr>
  </p:slideViewPr>
  <p:outlineViewPr>
    <p:cViewPr>
      <p:scale>
        <a:sx n="33" d="100"/>
        <a:sy n="33" d="100"/>
      </p:scale>
      <p:origin x="0" y="-752"/>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FF29E-8D28-4E2B-B015-227A58608F64}"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F5E018CF-8158-46B2-B8A9-EECCF0E7388C}">
      <dgm:prSet/>
      <dgm:spPr/>
      <dgm:t>
        <a:bodyPr/>
        <a:lstStyle/>
        <a:p>
          <a:pPr>
            <a:lnSpc>
              <a:spcPct val="100000"/>
            </a:lnSpc>
            <a:defRPr b="1"/>
          </a:pPr>
          <a:r>
            <a:rPr lang="en-US" b="0" i="0" dirty="0">
              <a:latin typeface="AppleMyungjo" pitchFamily="2" charset="-127"/>
              <a:ea typeface="AppleMyungjo" pitchFamily="2" charset="-127"/>
            </a:rPr>
            <a:t>Background</a:t>
          </a:r>
          <a:endParaRPr lang="en-US" dirty="0">
            <a:latin typeface="AppleMyungjo" pitchFamily="2" charset="-127"/>
            <a:ea typeface="AppleMyungjo" pitchFamily="2" charset="-127"/>
          </a:endParaRPr>
        </a:p>
      </dgm:t>
    </dgm:pt>
    <dgm:pt modelId="{05674B75-1B7D-4E7E-A595-70991B4FDA20}" type="parTrans" cxnId="{A66E866D-2420-4040-B6EC-3F149E3CB63D}">
      <dgm:prSet/>
      <dgm:spPr/>
      <dgm:t>
        <a:bodyPr/>
        <a:lstStyle/>
        <a:p>
          <a:endParaRPr lang="en-US"/>
        </a:p>
      </dgm:t>
    </dgm:pt>
    <dgm:pt modelId="{51C2A9B3-A061-410C-9218-7150BCEBC3A2}" type="sibTrans" cxnId="{A66E866D-2420-4040-B6EC-3F149E3CB63D}">
      <dgm:prSet/>
      <dgm:spPr/>
      <dgm:t>
        <a:bodyPr/>
        <a:lstStyle/>
        <a:p>
          <a:endParaRPr lang="en-US"/>
        </a:p>
      </dgm:t>
    </dgm:pt>
    <dgm:pt modelId="{1A8E9964-54F2-4BC3-B11D-379801EC5065}">
      <dgm:prSet/>
      <dgm:spPr/>
      <dgm:t>
        <a:bodyPr/>
        <a:lstStyle/>
        <a:p>
          <a:pPr algn="l">
            <a:lnSpc>
              <a:spcPct val="100000"/>
            </a:lnSpc>
          </a:pPr>
          <a:r>
            <a:rPr lang="en-US" dirty="0">
              <a:latin typeface="AppleMyungjo" pitchFamily="2" charset="-127"/>
              <a:ea typeface="AppleMyungjo" pitchFamily="2" charset="-127"/>
            </a:rPr>
            <a:t>The animal shelter often faces seasonal surges in animal intake, creating resource planning challenges. For instance, one shelter recently experienced a spike in intake due to the Florida floods.</a:t>
          </a:r>
        </a:p>
      </dgm:t>
    </dgm:pt>
    <dgm:pt modelId="{86237091-C550-4A59-854F-BD75517A9968}" type="parTrans" cxnId="{3ACF4460-638E-4306-B882-750583FBC24D}">
      <dgm:prSet/>
      <dgm:spPr/>
      <dgm:t>
        <a:bodyPr/>
        <a:lstStyle/>
        <a:p>
          <a:endParaRPr lang="en-US"/>
        </a:p>
      </dgm:t>
    </dgm:pt>
    <dgm:pt modelId="{98FDEC69-6E3B-41B9-8B78-14A9F3631AE8}" type="sibTrans" cxnId="{3ACF4460-638E-4306-B882-750583FBC24D}">
      <dgm:prSet/>
      <dgm:spPr/>
      <dgm:t>
        <a:bodyPr/>
        <a:lstStyle/>
        <a:p>
          <a:endParaRPr lang="en-US"/>
        </a:p>
      </dgm:t>
    </dgm:pt>
    <dgm:pt modelId="{94ED8B80-003A-467E-977A-5DCB60CE3320}">
      <dgm:prSet/>
      <dgm:spPr/>
      <dgm:t>
        <a:bodyPr/>
        <a:lstStyle/>
        <a:p>
          <a:pPr>
            <a:lnSpc>
              <a:spcPct val="100000"/>
            </a:lnSpc>
            <a:defRPr b="1"/>
          </a:pPr>
          <a:r>
            <a:rPr lang="en-US" b="0" dirty="0">
              <a:latin typeface="AppleMyungjo" pitchFamily="2" charset="-127"/>
              <a:ea typeface="AppleMyungjo" pitchFamily="2" charset="-127"/>
            </a:rPr>
            <a:t>Forecast Questions</a:t>
          </a:r>
        </a:p>
      </dgm:t>
    </dgm:pt>
    <dgm:pt modelId="{13AC4D19-AE27-4FD8-9CC0-1ACB9FDE564D}" type="parTrans" cxnId="{79C848D0-D53D-4F32-8387-D59B09B240C0}">
      <dgm:prSet/>
      <dgm:spPr/>
      <dgm:t>
        <a:bodyPr/>
        <a:lstStyle/>
        <a:p>
          <a:endParaRPr lang="en-US"/>
        </a:p>
      </dgm:t>
    </dgm:pt>
    <dgm:pt modelId="{EC4454E4-3E38-4AD4-8006-735B812D86A6}" type="sibTrans" cxnId="{79C848D0-D53D-4F32-8387-D59B09B240C0}">
      <dgm:prSet/>
      <dgm:spPr/>
      <dgm:t>
        <a:bodyPr/>
        <a:lstStyle/>
        <a:p>
          <a:endParaRPr lang="en-US"/>
        </a:p>
      </dgm:t>
    </dgm:pt>
    <dgm:pt modelId="{16A3733D-1843-4C43-B346-CAF5AE99BA02}">
      <dgm:prSet/>
      <dgm:spPr/>
      <dgm:t>
        <a:bodyPr/>
        <a:lstStyle/>
        <a:p>
          <a:pPr algn="l">
            <a:lnSpc>
              <a:spcPct val="100000"/>
            </a:lnSpc>
            <a:buFont typeface="Arial" panose="020B0604020202020204" pitchFamily="34" charset="0"/>
            <a:buChar char="•"/>
          </a:pPr>
          <a:r>
            <a:rPr lang="en-US" dirty="0">
              <a:latin typeface="AppleMyungjo" pitchFamily="2" charset="-127"/>
              <a:ea typeface="AppleMyungjo" pitchFamily="2" charset="-127"/>
            </a:rPr>
            <a:t>How many animals will the shelter intake daily over the next six months?</a:t>
          </a:r>
        </a:p>
        <a:p>
          <a:pPr algn="l">
            <a:lnSpc>
              <a:spcPct val="100000"/>
            </a:lnSpc>
            <a:buFont typeface="Arial" panose="020B0604020202020204" pitchFamily="34" charset="0"/>
            <a:buChar char="•"/>
          </a:pPr>
          <a:r>
            <a:rPr lang="en-US" dirty="0">
              <a:latin typeface="AppleMyungjo" pitchFamily="2" charset="-127"/>
              <a:ea typeface="AppleMyungjo" pitchFamily="2" charset="-127"/>
            </a:rPr>
            <a:t>what trends and patterns should we expect?</a:t>
          </a:r>
        </a:p>
      </dgm:t>
    </dgm:pt>
    <dgm:pt modelId="{48A3C911-F507-42BE-A571-E68CB68F42DD}" type="parTrans" cxnId="{7A7B3D31-F8B5-478A-8682-D9CE35DB00F9}">
      <dgm:prSet/>
      <dgm:spPr/>
      <dgm:t>
        <a:bodyPr/>
        <a:lstStyle/>
        <a:p>
          <a:endParaRPr lang="en-US"/>
        </a:p>
      </dgm:t>
    </dgm:pt>
    <dgm:pt modelId="{5D31E181-FF49-4D26-9B6E-E4249985100F}" type="sibTrans" cxnId="{7A7B3D31-F8B5-478A-8682-D9CE35DB00F9}">
      <dgm:prSet/>
      <dgm:spPr/>
      <dgm:t>
        <a:bodyPr/>
        <a:lstStyle/>
        <a:p>
          <a:endParaRPr lang="en-US"/>
        </a:p>
      </dgm:t>
    </dgm:pt>
    <dgm:pt modelId="{C2555AAD-5296-A345-B9D6-BA1EF0912D11}">
      <dgm:prSet/>
      <dgm:spPr/>
      <dgm:t>
        <a:bodyPr/>
        <a:lstStyle/>
        <a:p>
          <a:pPr algn="l">
            <a:lnSpc>
              <a:spcPct val="100000"/>
            </a:lnSpc>
          </a:pPr>
          <a:r>
            <a:rPr lang="en-US" dirty="0">
              <a:latin typeface="AppleMyungjo" pitchFamily="2" charset="-127"/>
              <a:ea typeface="AppleMyungjo" pitchFamily="2" charset="-127"/>
            </a:rPr>
            <a:t>Accurate forecasting is essential for ensuring the shelter has enough staff, food, and supplies without over- or under-allocating resources.</a:t>
          </a:r>
        </a:p>
      </dgm:t>
    </dgm:pt>
    <dgm:pt modelId="{151D487D-EFE3-1043-826D-3A0488D7A0C0}" type="parTrans" cxnId="{DFFBB442-5ADD-0A49-BD86-42FFB412A798}">
      <dgm:prSet/>
      <dgm:spPr/>
      <dgm:t>
        <a:bodyPr/>
        <a:lstStyle/>
        <a:p>
          <a:endParaRPr lang="en-US"/>
        </a:p>
      </dgm:t>
    </dgm:pt>
    <dgm:pt modelId="{EA6EC6CE-A681-3541-953D-51887D2B2278}" type="sibTrans" cxnId="{DFFBB442-5ADD-0A49-BD86-42FFB412A798}">
      <dgm:prSet/>
      <dgm:spPr/>
      <dgm:t>
        <a:bodyPr/>
        <a:lstStyle/>
        <a:p>
          <a:endParaRPr lang="en-US"/>
        </a:p>
      </dgm:t>
    </dgm:pt>
    <dgm:pt modelId="{88BC21AA-BAAD-4074-ACD9-B67578EA7FEB}" type="pres">
      <dgm:prSet presAssocID="{7F5FF29E-8D28-4E2B-B015-227A58608F64}" presName="root" presStyleCnt="0">
        <dgm:presLayoutVars>
          <dgm:dir/>
          <dgm:resizeHandles val="exact"/>
        </dgm:presLayoutVars>
      </dgm:prSet>
      <dgm:spPr/>
    </dgm:pt>
    <dgm:pt modelId="{FD4A9A23-0C43-42DB-949E-FAF6C196F8B6}" type="pres">
      <dgm:prSet presAssocID="{F5E018CF-8158-46B2-B8A9-EECCF0E7388C}" presName="compNode" presStyleCnt="0"/>
      <dgm:spPr/>
    </dgm:pt>
    <dgm:pt modelId="{C2462325-7D75-4ECC-8BA4-32865A309E0E}" type="pres">
      <dgm:prSet presAssocID="{F5E018CF-8158-46B2-B8A9-EECCF0E7388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t"/>
        </a:ext>
      </dgm:extLst>
    </dgm:pt>
    <dgm:pt modelId="{0C721F0F-97DD-486C-ABD0-1C6EA0CCD1F2}" type="pres">
      <dgm:prSet presAssocID="{F5E018CF-8158-46B2-B8A9-EECCF0E7388C}" presName="iconSpace" presStyleCnt="0"/>
      <dgm:spPr/>
    </dgm:pt>
    <dgm:pt modelId="{88039F1A-44B5-4F09-BD0B-30642858B519}" type="pres">
      <dgm:prSet presAssocID="{F5E018CF-8158-46B2-B8A9-EECCF0E7388C}" presName="parTx" presStyleLbl="revTx" presStyleIdx="0" presStyleCnt="4">
        <dgm:presLayoutVars>
          <dgm:chMax val="0"/>
          <dgm:chPref val="0"/>
        </dgm:presLayoutVars>
      </dgm:prSet>
      <dgm:spPr/>
    </dgm:pt>
    <dgm:pt modelId="{BCD304EA-0A2B-48F5-BC5B-8C7F1C0AC61D}" type="pres">
      <dgm:prSet presAssocID="{F5E018CF-8158-46B2-B8A9-EECCF0E7388C}" presName="txSpace" presStyleCnt="0"/>
      <dgm:spPr/>
    </dgm:pt>
    <dgm:pt modelId="{5FAEAD12-7A8C-40AB-B560-797279BB3E3E}" type="pres">
      <dgm:prSet presAssocID="{F5E018CF-8158-46B2-B8A9-EECCF0E7388C}" presName="desTx" presStyleLbl="revTx" presStyleIdx="1" presStyleCnt="4">
        <dgm:presLayoutVars/>
      </dgm:prSet>
      <dgm:spPr/>
    </dgm:pt>
    <dgm:pt modelId="{764364D1-1230-459B-95A4-338155D5703D}" type="pres">
      <dgm:prSet presAssocID="{51C2A9B3-A061-410C-9218-7150BCEBC3A2}" presName="sibTrans" presStyleCnt="0"/>
      <dgm:spPr/>
    </dgm:pt>
    <dgm:pt modelId="{492DFC56-5260-4B70-8C9D-776701648582}" type="pres">
      <dgm:prSet presAssocID="{94ED8B80-003A-467E-977A-5DCB60CE3320}" presName="compNode" presStyleCnt="0"/>
      <dgm:spPr/>
    </dgm:pt>
    <dgm:pt modelId="{1E276CC2-80C8-4666-A646-323BCE5F2336}" type="pres">
      <dgm:prSet presAssocID="{94ED8B80-003A-467E-977A-5DCB60CE332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977CDFC6-BA74-4A4F-B2ED-2ECC873E6CDA}" type="pres">
      <dgm:prSet presAssocID="{94ED8B80-003A-467E-977A-5DCB60CE3320}" presName="iconSpace" presStyleCnt="0"/>
      <dgm:spPr/>
    </dgm:pt>
    <dgm:pt modelId="{BDA826B9-8165-4909-BC12-51724C6E1326}" type="pres">
      <dgm:prSet presAssocID="{94ED8B80-003A-467E-977A-5DCB60CE3320}" presName="parTx" presStyleLbl="revTx" presStyleIdx="2" presStyleCnt="4">
        <dgm:presLayoutVars>
          <dgm:chMax val="0"/>
          <dgm:chPref val="0"/>
        </dgm:presLayoutVars>
      </dgm:prSet>
      <dgm:spPr/>
    </dgm:pt>
    <dgm:pt modelId="{B5E00933-AC67-4FA2-846E-AA65534EEC72}" type="pres">
      <dgm:prSet presAssocID="{94ED8B80-003A-467E-977A-5DCB60CE3320}" presName="txSpace" presStyleCnt="0"/>
      <dgm:spPr/>
    </dgm:pt>
    <dgm:pt modelId="{98B42074-82D1-4A32-93AF-CFD59CA8A381}" type="pres">
      <dgm:prSet presAssocID="{94ED8B80-003A-467E-977A-5DCB60CE3320}" presName="desTx" presStyleLbl="revTx" presStyleIdx="3" presStyleCnt="4">
        <dgm:presLayoutVars/>
      </dgm:prSet>
      <dgm:spPr/>
    </dgm:pt>
  </dgm:ptLst>
  <dgm:cxnLst>
    <dgm:cxn modelId="{5629562E-C34C-4161-878B-8F1D1C3676BA}" type="presOf" srcId="{F5E018CF-8158-46B2-B8A9-EECCF0E7388C}" destId="{88039F1A-44B5-4F09-BD0B-30642858B519}" srcOrd="0" destOrd="0" presId="urn:microsoft.com/office/officeart/2018/5/layout/CenteredIconLabelDescriptionList"/>
    <dgm:cxn modelId="{7A7B3D31-F8B5-478A-8682-D9CE35DB00F9}" srcId="{94ED8B80-003A-467E-977A-5DCB60CE3320}" destId="{16A3733D-1843-4C43-B346-CAF5AE99BA02}" srcOrd="0" destOrd="0" parTransId="{48A3C911-F507-42BE-A571-E68CB68F42DD}" sibTransId="{5D31E181-FF49-4D26-9B6E-E4249985100F}"/>
    <dgm:cxn modelId="{DFFBB442-5ADD-0A49-BD86-42FFB412A798}" srcId="{F5E018CF-8158-46B2-B8A9-EECCF0E7388C}" destId="{C2555AAD-5296-A345-B9D6-BA1EF0912D11}" srcOrd="1" destOrd="0" parTransId="{151D487D-EFE3-1043-826D-3A0488D7A0C0}" sibTransId="{EA6EC6CE-A681-3541-953D-51887D2B2278}"/>
    <dgm:cxn modelId="{94C3745B-9936-4C3B-80F0-C664DFC9CE12}" type="presOf" srcId="{94ED8B80-003A-467E-977A-5DCB60CE3320}" destId="{BDA826B9-8165-4909-BC12-51724C6E1326}" srcOrd="0" destOrd="0" presId="urn:microsoft.com/office/officeart/2018/5/layout/CenteredIconLabelDescriptionList"/>
    <dgm:cxn modelId="{3ACF4460-638E-4306-B882-750583FBC24D}" srcId="{F5E018CF-8158-46B2-B8A9-EECCF0E7388C}" destId="{1A8E9964-54F2-4BC3-B11D-379801EC5065}" srcOrd="0" destOrd="0" parTransId="{86237091-C550-4A59-854F-BD75517A9968}" sibTransId="{98FDEC69-6E3B-41B9-8B78-14A9F3631AE8}"/>
    <dgm:cxn modelId="{A66E866D-2420-4040-B6EC-3F149E3CB63D}" srcId="{7F5FF29E-8D28-4E2B-B015-227A58608F64}" destId="{F5E018CF-8158-46B2-B8A9-EECCF0E7388C}" srcOrd="0" destOrd="0" parTransId="{05674B75-1B7D-4E7E-A595-70991B4FDA20}" sibTransId="{51C2A9B3-A061-410C-9218-7150BCEBC3A2}"/>
    <dgm:cxn modelId="{936E0F86-5094-46EF-9425-6028886679C5}" type="presOf" srcId="{7F5FF29E-8D28-4E2B-B015-227A58608F64}" destId="{88BC21AA-BAAD-4074-ACD9-B67578EA7FEB}" srcOrd="0" destOrd="0" presId="urn:microsoft.com/office/officeart/2018/5/layout/CenteredIconLabelDescriptionList"/>
    <dgm:cxn modelId="{2D0A5E9A-9EB6-C44E-9C41-0955510355E2}" type="presOf" srcId="{C2555AAD-5296-A345-B9D6-BA1EF0912D11}" destId="{5FAEAD12-7A8C-40AB-B560-797279BB3E3E}" srcOrd="0" destOrd="1" presId="urn:microsoft.com/office/officeart/2018/5/layout/CenteredIconLabelDescriptionList"/>
    <dgm:cxn modelId="{32815BB7-A659-462A-B3AD-F9E07AAF49C5}" type="presOf" srcId="{1A8E9964-54F2-4BC3-B11D-379801EC5065}" destId="{5FAEAD12-7A8C-40AB-B560-797279BB3E3E}" srcOrd="0" destOrd="0" presId="urn:microsoft.com/office/officeart/2018/5/layout/CenteredIconLabelDescriptionList"/>
    <dgm:cxn modelId="{75457ABD-204A-4E79-B7F7-31037540F098}" type="presOf" srcId="{16A3733D-1843-4C43-B346-CAF5AE99BA02}" destId="{98B42074-82D1-4A32-93AF-CFD59CA8A381}" srcOrd="0" destOrd="0" presId="urn:microsoft.com/office/officeart/2018/5/layout/CenteredIconLabelDescriptionList"/>
    <dgm:cxn modelId="{79C848D0-D53D-4F32-8387-D59B09B240C0}" srcId="{7F5FF29E-8D28-4E2B-B015-227A58608F64}" destId="{94ED8B80-003A-467E-977A-5DCB60CE3320}" srcOrd="1" destOrd="0" parTransId="{13AC4D19-AE27-4FD8-9CC0-1ACB9FDE564D}" sibTransId="{EC4454E4-3E38-4AD4-8006-735B812D86A6}"/>
    <dgm:cxn modelId="{927DA152-8CF6-4437-8A0F-5D627A9686CF}" type="presParOf" srcId="{88BC21AA-BAAD-4074-ACD9-B67578EA7FEB}" destId="{FD4A9A23-0C43-42DB-949E-FAF6C196F8B6}" srcOrd="0" destOrd="0" presId="urn:microsoft.com/office/officeart/2018/5/layout/CenteredIconLabelDescriptionList"/>
    <dgm:cxn modelId="{B7373DEC-05D3-4CB9-803F-B00E303BF895}" type="presParOf" srcId="{FD4A9A23-0C43-42DB-949E-FAF6C196F8B6}" destId="{C2462325-7D75-4ECC-8BA4-32865A309E0E}" srcOrd="0" destOrd="0" presId="urn:microsoft.com/office/officeart/2018/5/layout/CenteredIconLabelDescriptionList"/>
    <dgm:cxn modelId="{20C22F61-0981-43B3-8E29-8CDD1B2C461D}" type="presParOf" srcId="{FD4A9A23-0C43-42DB-949E-FAF6C196F8B6}" destId="{0C721F0F-97DD-486C-ABD0-1C6EA0CCD1F2}" srcOrd="1" destOrd="0" presId="urn:microsoft.com/office/officeart/2018/5/layout/CenteredIconLabelDescriptionList"/>
    <dgm:cxn modelId="{6FD1610E-8C93-477C-8C0B-9AE76690689E}" type="presParOf" srcId="{FD4A9A23-0C43-42DB-949E-FAF6C196F8B6}" destId="{88039F1A-44B5-4F09-BD0B-30642858B519}" srcOrd="2" destOrd="0" presId="urn:microsoft.com/office/officeart/2018/5/layout/CenteredIconLabelDescriptionList"/>
    <dgm:cxn modelId="{90648978-E090-404D-BA73-1973D9D31E63}" type="presParOf" srcId="{FD4A9A23-0C43-42DB-949E-FAF6C196F8B6}" destId="{BCD304EA-0A2B-48F5-BC5B-8C7F1C0AC61D}" srcOrd="3" destOrd="0" presId="urn:microsoft.com/office/officeart/2018/5/layout/CenteredIconLabelDescriptionList"/>
    <dgm:cxn modelId="{23375B7D-C913-49C3-9943-DA888CF4CE8B}" type="presParOf" srcId="{FD4A9A23-0C43-42DB-949E-FAF6C196F8B6}" destId="{5FAEAD12-7A8C-40AB-B560-797279BB3E3E}" srcOrd="4" destOrd="0" presId="urn:microsoft.com/office/officeart/2018/5/layout/CenteredIconLabelDescriptionList"/>
    <dgm:cxn modelId="{E3D2E5C6-7D0C-445F-9D39-CB7EEC8D9D33}" type="presParOf" srcId="{88BC21AA-BAAD-4074-ACD9-B67578EA7FEB}" destId="{764364D1-1230-459B-95A4-338155D5703D}" srcOrd="1" destOrd="0" presId="urn:microsoft.com/office/officeart/2018/5/layout/CenteredIconLabelDescriptionList"/>
    <dgm:cxn modelId="{8B5AA0F7-B5B9-45EA-94C7-CC08A6ECF41C}" type="presParOf" srcId="{88BC21AA-BAAD-4074-ACD9-B67578EA7FEB}" destId="{492DFC56-5260-4B70-8C9D-776701648582}" srcOrd="2" destOrd="0" presId="urn:microsoft.com/office/officeart/2018/5/layout/CenteredIconLabelDescriptionList"/>
    <dgm:cxn modelId="{3B9A1AB3-76D6-4E99-B3B0-3946AC45917E}" type="presParOf" srcId="{492DFC56-5260-4B70-8C9D-776701648582}" destId="{1E276CC2-80C8-4666-A646-323BCE5F2336}" srcOrd="0" destOrd="0" presId="urn:microsoft.com/office/officeart/2018/5/layout/CenteredIconLabelDescriptionList"/>
    <dgm:cxn modelId="{DF767279-95F0-4D37-A920-2CF7DFE2379D}" type="presParOf" srcId="{492DFC56-5260-4B70-8C9D-776701648582}" destId="{977CDFC6-BA74-4A4F-B2ED-2ECC873E6CDA}" srcOrd="1" destOrd="0" presId="urn:microsoft.com/office/officeart/2018/5/layout/CenteredIconLabelDescriptionList"/>
    <dgm:cxn modelId="{2AA652F6-A387-4B82-9665-A05E7D42FEE8}" type="presParOf" srcId="{492DFC56-5260-4B70-8C9D-776701648582}" destId="{BDA826B9-8165-4909-BC12-51724C6E1326}" srcOrd="2" destOrd="0" presId="urn:microsoft.com/office/officeart/2018/5/layout/CenteredIconLabelDescriptionList"/>
    <dgm:cxn modelId="{3FD5DA89-73C2-4D37-AE57-0B6795CE67D6}" type="presParOf" srcId="{492DFC56-5260-4B70-8C9D-776701648582}" destId="{B5E00933-AC67-4FA2-846E-AA65534EEC72}" srcOrd="3" destOrd="0" presId="urn:microsoft.com/office/officeart/2018/5/layout/CenteredIconLabelDescriptionList"/>
    <dgm:cxn modelId="{97551D56-6186-4A35-91CF-8FF5EFAC1EDD}" type="presParOf" srcId="{492DFC56-5260-4B70-8C9D-776701648582}" destId="{98B42074-82D1-4A32-93AF-CFD59CA8A38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62325-7D75-4ECC-8BA4-32865A309E0E}">
      <dsp:nvSpPr>
        <dsp:cNvPr id="0" name=""/>
        <dsp:cNvSpPr/>
      </dsp:nvSpPr>
      <dsp:spPr>
        <a:xfrm>
          <a:off x="1967016" y="0"/>
          <a:ext cx="1510523" cy="11840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039F1A-44B5-4F09-BD0B-30642858B519}">
      <dsp:nvSpPr>
        <dsp:cNvPr id="0" name=""/>
        <dsp:cNvSpPr/>
      </dsp:nvSpPr>
      <dsp:spPr>
        <a:xfrm>
          <a:off x="564387" y="1330767"/>
          <a:ext cx="4315781" cy="50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b="0" i="0" kern="1200" dirty="0">
              <a:latin typeface="AppleMyungjo" pitchFamily="2" charset="-127"/>
              <a:ea typeface="AppleMyungjo" pitchFamily="2" charset="-127"/>
            </a:rPr>
            <a:t>Background</a:t>
          </a:r>
          <a:endParaRPr lang="en-US" sz="2500" kern="1200" dirty="0">
            <a:latin typeface="AppleMyungjo" pitchFamily="2" charset="-127"/>
            <a:ea typeface="AppleMyungjo" pitchFamily="2" charset="-127"/>
          </a:endParaRPr>
        </a:p>
      </dsp:txBody>
      <dsp:txXfrm>
        <a:off x="564387" y="1330767"/>
        <a:ext cx="4315781" cy="507468"/>
      </dsp:txXfrm>
    </dsp:sp>
    <dsp:sp modelId="{5FAEAD12-7A8C-40AB-B560-797279BB3E3E}">
      <dsp:nvSpPr>
        <dsp:cNvPr id="0" name=""/>
        <dsp:cNvSpPr/>
      </dsp:nvSpPr>
      <dsp:spPr>
        <a:xfrm>
          <a:off x="564387" y="1906455"/>
          <a:ext cx="4315781" cy="2444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latin typeface="AppleMyungjo" pitchFamily="2" charset="-127"/>
              <a:ea typeface="AppleMyungjo" pitchFamily="2" charset="-127"/>
            </a:rPr>
            <a:t>The animal shelter often faces seasonal surges in animal intake, creating resource planning challenges. For instance, one shelter recently experienced a spike in intake due to the Florida floods.</a:t>
          </a:r>
        </a:p>
        <a:p>
          <a:pPr marL="0" lvl="0" indent="0" algn="l" defTabSz="755650">
            <a:lnSpc>
              <a:spcPct val="100000"/>
            </a:lnSpc>
            <a:spcBef>
              <a:spcPct val="0"/>
            </a:spcBef>
            <a:spcAft>
              <a:spcPct val="35000"/>
            </a:spcAft>
            <a:buNone/>
          </a:pPr>
          <a:r>
            <a:rPr lang="en-US" sz="1700" kern="1200" dirty="0">
              <a:latin typeface="AppleMyungjo" pitchFamily="2" charset="-127"/>
              <a:ea typeface="AppleMyungjo" pitchFamily="2" charset="-127"/>
            </a:rPr>
            <a:t>Accurate forecasting is essential for ensuring the shelter has enough staff, food, and supplies without over- or under-allocating resources.</a:t>
          </a:r>
        </a:p>
      </dsp:txBody>
      <dsp:txXfrm>
        <a:off x="564387" y="1906455"/>
        <a:ext cx="4315781" cy="2444882"/>
      </dsp:txXfrm>
    </dsp:sp>
    <dsp:sp modelId="{1E276CC2-80C8-4666-A646-323BCE5F2336}">
      <dsp:nvSpPr>
        <dsp:cNvPr id="0" name=""/>
        <dsp:cNvSpPr/>
      </dsp:nvSpPr>
      <dsp:spPr>
        <a:xfrm>
          <a:off x="7038059" y="0"/>
          <a:ext cx="1510523" cy="11840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A826B9-8165-4909-BC12-51724C6E1326}">
      <dsp:nvSpPr>
        <dsp:cNvPr id="0" name=""/>
        <dsp:cNvSpPr/>
      </dsp:nvSpPr>
      <dsp:spPr>
        <a:xfrm>
          <a:off x="5635430" y="1330767"/>
          <a:ext cx="4315781" cy="50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b="0" kern="1200" dirty="0">
              <a:latin typeface="AppleMyungjo" pitchFamily="2" charset="-127"/>
              <a:ea typeface="AppleMyungjo" pitchFamily="2" charset="-127"/>
            </a:rPr>
            <a:t>Forecast Questions</a:t>
          </a:r>
        </a:p>
      </dsp:txBody>
      <dsp:txXfrm>
        <a:off x="5635430" y="1330767"/>
        <a:ext cx="4315781" cy="507468"/>
      </dsp:txXfrm>
    </dsp:sp>
    <dsp:sp modelId="{98B42074-82D1-4A32-93AF-CFD59CA8A381}">
      <dsp:nvSpPr>
        <dsp:cNvPr id="0" name=""/>
        <dsp:cNvSpPr/>
      </dsp:nvSpPr>
      <dsp:spPr>
        <a:xfrm>
          <a:off x="5635430" y="1906455"/>
          <a:ext cx="4315781" cy="2444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Font typeface="Arial" panose="020B0604020202020204" pitchFamily="34" charset="0"/>
            <a:buNone/>
          </a:pPr>
          <a:r>
            <a:rPr lang="en-US" sz="1700" kern="1200" dirty="0">
              <a:latin typeface="AppleMyungjo" pitchFamily="2" charset="-127"/>
              <a:ea typeface="AppleMyungjo" pitchFamily="2" charset="-127"/>
            </a:rPr>
            <a:t>How many animals will the shelter intake daily over the next six months?</a:t>
          </a:r>
        </a:p>
        <a:p>
          <a:pPr marL="0" lvl="0" indent="0" algn="l" defTabSz="755650">
            <a:lnSpc>
              <a:spcPct val="100000"/>
            </a:lnSpc>
            <a:spcBef>
              <a:spcPct val="0"/>
            </a:spcBef>
            <a:spcAft>
              <a:spcPct val="35000"/>
            </a:spcAft>
            <a:buFont typeface="Arial" panose="020B0604020202020204" pitchFamily="34" charset="0"/>
            <a:buNone/>
          </a:pPr>
          <a:r>
            <a:rPr lang="en-US" sz="1700" kern="1200" dirty="0">
              <a:latin typeface="AppleMyungjo" pitchFamily="2" charset="-127"/>
              <a:ea typeface="AppleMyungjo" pitchFamily="2" charset="-127"/>
            </a:rPr>
            <a:t>what trends and patterns should we expect?</a:t>
          </a:r>
        </a:p>
      </dsp:txBody>
      <dsp:txXfrm>
        <a:off x="5635430" y="1906455"/>
        <a:ext cx="4315781" cy="244488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B80548-685E-504F-85FF-6AC76D4DA6B8}" type="datetimeFigureOut">
              <a:rPr lang="en-US" smtClean="0"/>
              <a:t>11/27/24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03D383-93F8-B94B-A546-77CBE60FE0D2}" type="slidenum">
              <a:rPr lang="en-US" smtClean="0"/>
              <a:t>‹#›</a:t>
            </a:fld>
            <a:endParaRPr lang="en-US"/>
          </a:p>
        </p:txBody>
      </p:sp>
    </p:spTree>
    <p:extLst>
      <p:ext uri="{BB962C8B-B14F-4D97-AF65-F5344CB8AC3E}">
        <p14:creationId xmlns:p14="http://schemas.microsoft.com/office/powerpoint/2010/main" val="2472424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diving into the project, I want to share a personal story that inspired this work. This is my cat, Smog, whom I adopted from a shelter in New York City this past May. During my visits to the shelter, I noticed a recurring challenge: the staff were often overwhelmed, and the shelter was sometimes overcrowded.</a:t>
            </a:r>
          </a:p>
          <a:p>
            <a:r>
              <a:rPr lang="en-US" dirty="0"/>
              <a:t>I also learned that Smog had been transferred from a shelter in Tennessee just two days before he arrived in New York. This made me curious about how shelters manage their resources and deal with fluctuating animal intake.</a:t>
            </a:r>
          </a:p>
          <a:p>
            <a:r>
              <a:rPr lang="en-US" dirty="0"/>
              <a:t>To explore this issue further, I found a dataset from a shelter in San Jose. My goal is to forecast the number of animals that might be brought into the shelter in the coming months. This forecast can help shelters optimize their staffing, food supplies, and other resources to provide better care for the animals.</a:t>
            </a:r>
          </a:p>
          <a:p>
            <a:endParaRPr lang="en-US" dirty="0"/>
          </a:p>
        </p:txBody>
      </p:sp>
      <p:sp>
        <p:nvSpPr>
          <p:cNvPr id="4" name="Slide Number Placeholder 3"/>
          <p:cNvSpPr>
            <a:spLocks noGrp="1"/>
          </p:cNvSpPr>
          <p:nvPr>
            <p:ph type="sldNum" sz="quarter" idx="5"/>
          </p:nvPr>
        </p:nvSpPr>
        <p:spPr/>
        <p:txBody>
          <a:bodyPr/>
          <a:lstStyle/>
          <a:p>
            <a:fld id="{6603D383-93F8-B94B-A546-77CBE60FE0D2}" type="slidenum">
              <a:rPr lang="en-US" smtClean="0"/>
              <a:t>1</a:t>
            </a:fld>
            <a:endParaRPr lang="en-US"/>
          </a:p>
        </p:txBody>
      </p:sp>
    </p:spTree>
    <p:extLst>
      <p:ext uri="{BB962C8B-B14F-4D97-AF65-F5344CB8AC3E}">
        <p14:creationId xmlns:p14="http://schemas.microsoft.com/office/powerpoint/2010/main" val="4127860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incorporates Tableau visualizations to provide additional insights beyond what the ARIMA model shows in R. While ARIMA focuses on statistical rigor and precise forecasting, Tableau helps us see broader patterns and seasonality more clearly.</a:t>
            </a:r>
          </a:p>
          <a:p>
            <a:r>
              <a:rPr lang="en-US" dirty="0"/>
              <a:t>For example, the </a:t>
            </a:r>
            <a:r>
              <a:rPr lang="en-US" b="1" dirty="0"/>
              <a:t>monthly intake trends</a:t>
            </a:r>
            <a:r>
              <a:rPr lang="en-US" dirty="0"/>
              <a:t> and </a:t>
            </a:r>
            <a:r>
              <a:rPr lang="en-US" b="1" dirty="0"/>
              <a:t>adoption efficiency</a:t>
            </a:r>
            <a:r>
              <a:rPr lang="en-US" dirty="0"/>
              <a:t> visualizations from Tableau illustrate seasonal peaks and highlight adoption trends that weren’t as explicitly displayed in the ARIMA outputs. The </a:t>
            </a:r>
            <a:r>
              <a:rPr lang="en-US" b="1" dirty="0"/>
              <a:t>heatmap of seasonality</a:t>
            </a:r>
            <a:r>
              <a:rPr lang="en-US" dirty="0"/>
              <a:t> is another example of how Tableau captures detailed daily and monthly patterns in intake and outcomes.</a:t>
            </a:r>
          </a:p>
          <a:p>
            <a:r>
              <a:rPr lang="en-US" dirty="0"/>
              <a:t>As for the forecasting differences:</a:t>
            </a:r>
          </a:p>
          <a:p>
            <a:pPr>
              <a:buFont typeface="+mj-lt"/>
              <a:buAutoNum type="arabicPeriod"/>
            </a:pPr>
            <a:r>
              <a:rPr lang="en-US" dirty="0"/>
              <a:t>Tableau uses an </a:t>
            </a:r>
            <a:r>
              <a:rPr lang="en-US" b="1" dirty="0"/>
              <a:t>exponential smoothing approach (ETS)</a:t>
            </a:r>
            <a:r>
              <a:rPr lang="en-US" dirty="0"/>
              <a:t>, which adapts to trends and seasonality automatically, making it a great tool for identifying overarching patterns.</a:t>
            </a:r>
          </a:p>
          <a:p>
            <a:pPr>
              <a:buFont typeface="+mj-lt"/>
              <a:buAutoNum type="arabicPeriod"/>
            </a:pPr>
            <a:r>
              <a:rPr lang="en-US" dirty="0"/>
              <a:t>ARIMA, on the other hand, was selected for its </a:t>
            </a:r>
            <a:r>
              <a:rPr lang="en-US" b="1" dirty="0"/>
              <a:t>statistical robustness</a:t>
            </a:r>
            <a:r>
              <a:rPr lang="en-US" dirty="0"/>
              <a:t> and ability to handle complex data relationships through manual tuning.</a:t>
            </a:r>
          </a:p>
          <a:p>
            <a:pPr>
              <a:buFont typeface="+mj-lt"/>
              <a:buAutoNum type="arabicPeriod"/>
            </a:pPr>
            <a:r>
              <a:rPr lang="en-US" dirty="0"/>
              <a:t>Using both tools together gives a more complete picture—</a:t>
            </a:r>
            <a:r>
              <a:rPr lang="en-US" b="1" dirty="0"/>
              <a:t>Tableau provides visual clarity</a:t>
            </a:r>
            <a:r>
              <a:rPr lang="en-US" dirty="0"/>
              <a:t>, while </a:t>
            </a:r>
            <a:r>
              <a:rPr lang="en-US" b="1" dirty="0"/>
              <a:t>ARIMA offers statistical depth and reliability</a:t>
            </a:r>
            <a:r>
              <a:rPr lang="en-US" dirty="0"/>
              <a:t> for forecasting accuracy.</a:t>
            </a:r>
          </a:p>
          <a:p>
            <a:endParaRPr lang="en-US" dirty="0"/>
          </a:p>
        </p:txBody>
      </p:sp>
      <p:sp>
        <p:nvSpPr>
          <p:cNvPr id="4" name="Slide Number Placeholder 3"/>
          <p:cNvSpPr>
            <a:spLocks noGrp="1"/>
          </p:cNvSpPr>
          <p:nvPr>
            <p:ph type="sldNum" sz="quarter" idx="5"/>
          </p:nvPr>
        </p:nvSpPr>
        <p:spPr/>
        <p:txBody>
          <a:bodyPr/>
          <a:lstStyle/>
          <a:p>
            <a:fld id="{6603D383-93F8-B94B-A546-77CBE60FE0D2}" type="slidenum">
              <a:rPr lang="en-US" smtClean="0"/>
              <a:t>10</a:t>
            </a:fld>
            <a:endParaRPr lang="en-US"/>
          </a:p>
        </p:txBody>
      </p:sp>
    </p:spTree>
    <p:extLst>
      <p:ext uri="{BB962C8B-B14F-4D97-AF65-F5344CB8AC3E}">
        <p14:creationId xmlns:p14="http://schemas.microsoft.com/office/powerpoint/2010/main" val="2723980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summarizes the key insights from the forecasts and actionable recommendations based on the findings.</a:t>
            </a:r>
          </a:p>
          <a:p>
            <a:r>
              <a:rPr lang="en-US" dirty="0"/>
              <a:t>First, the forecasts highlight clear </a:t>
            </a:r>
            <a:r>
              <a:rPr lang="en-US" b="1" dirty="0"/>
              <a:t>seasonal patterns</a:t>
            </a:r>
            <a:r>
              <a:rPr lang="en-US" dirty="0"/>
              <a:t>, with intake volumes peaking during spring and summer and declining in winter. Most of these intakes are strays, indicating consistent demand for resources to manage this group. While </a:t>
            </a:r>
            <a:r>
              <a:rPr lang="en-US" b="1" dirty="0"/>
              <a:t>adoption rates remain high</a:t>
            </a:r>
            <a:r>
              <a:rPr lang="en-US" dirty="0"/>
              <a:t>, a slight dip in efficiency in recent months may signal a need for additional support. Looking ahead, the forecast shows a potential increase in intakes in early 2025, requiring proactive planning.</a:t>
            </a:r>
          </a:p>
          <a:p>
            <a:r>
              <a:rPr lang="en-US" dirty="0"/>
              <a:t>Based on these insights, I recommend the following:</a:t>
            </a:r>
          </a:p>
          <a:p>
            <a:pPr>
              <a:buFont typeface="+mj-lt"/>
              <a:buAutoNum type="arabicPeriod"/>
            </a:pPr>
            <a:r>
              <a:rPr lang="en-US" b="1" dirty="0"/>
              <a:t>Increase staffing</a:t>
            </a:r>
            <a:r>
              <a:rPr lang="en-US" dirty="0"/>
              <a:t> during seasonal peaks to ensure the shelter can handle higher intake volumes.</a:t>
            </a:r>
          </a:p>
          <a:p>
            <a:pPr>
              <a:buFont typeface="+mj-lt"/>
              <a:buAutoNum type="arabicPeriod"/>
            </a:pPr>
            <a:r>
              <a:rPr lang="en-US" b="1" dirty="0"/>
              <a:t>Allocate resources</a:t>
            </a:r>
            <a:r>
              <a:rPr lang="en-US" dirty="0"/>
              <a:t> like food, space, and supplies to meet forecasted demands, especially during peak months.</a:t>
            </a:r>
          </a:p>
          <a:p>
            <a:pPr>
              <a:buFont typeface="+mj-lt"/>
              <a:buAutoNum type="arabicPeriod"/>
            </a:pPr>
            <a:r>
              <a:rPr lang="en-US" b="1" dirty="0"/>
              <a:t>Enhance outreach programs</a:t>
            </a:r>
            <a:r>
              <a:rPr lang="en-US" dirty="0"/>
              <a:t> for stray management to reduce intake pressure on the shelter.</a:t>
            </a:r>
          </a:p>
          <a:p>
            <a:pPr>
              <a:buFont typeface="+mj-lt"/>
              <a:buAutoNum type="arabicPeriod"/>
            </a:pPr>
            <a:r>
              <a:rPr lang="en-US" b="1" dirty="0"/>
              <a:t>Investigate adoption efficiency dips</a:t>
            </a:r>
            <a:r>
              <a:rPr lang="en-US" dirty="0"/>
              <a:t> and improve promotion or support for adoptions to maintain high rates.</a:t>
            </a:r>
          </a:p>
        </p:txBody>
      </p:sp>
      <p:sp>
        <p:nvSpPr>
          <p:cNvPr id="4" name="Slide Number Placeholder 3"/>
          <p:cNvSpPr>
            <a:spLocks noGrp="1"/>
          </p:cNvSpPr>
          <p:nvPr>
            <p:ph type="sldNum" sz="quarter" idx="5"/>
          </p:nvPr>
        </p:nvSpPr>
        <p:spPr/>
        <p:txBody>
          <a:bodyPr/>
          <a:lstStyle/>
          <a:p>
            <a:fld id="{6603D383-93F8-B94B-A546-77CBE60FE0D2}" type="slidenum">
              <a:rPr lang="en-US" smtClean="0"/>
              <a:t>11</a:t>
            </a:fld>
            <a:endParaRPr lang="en-US"/>
          </a:p>
        </p:txBody>
      </p:sp>
    </p:spTree>
    <p:extLst>
      <p:ext uri="{BB962C8B-B14F-4D97-AF65-F5344CB8AC3E}">
        <p14:creationId xmlns:p14="http://schemas.microsoft.com/office/powerpoint/2010/main" val="168927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adopting Smog, I started receiving emails from the shelter. One email mentioned a significant intake of animals earlier this year due to the Florida floods, highlighting how external events can overwhelm shelters.</a:t>
            </a:r>
          </a:p>
          <a:p>
            <a:r>
              <a:rPr lang="en-US" dirty="0"/>
              <a:t>This makes the forecasting question even more crucial. With better planning, shelters can not only manage their resources effectively but also provide the right care to animals in need. Ultimately, I hope this analysis can help more pets find their forever homes by supporting better shelter operations and resource allocation.</a:t>
            </a:r>
          </a:p>
          <a:p>
            <a:r>
              <a:rPr lang="en-US" dirty="0"/>
              <a:t>To address this, I analyzed a dataset from a San Jose shelter, which includes over 52,873 records from 2022 to 2024. It tracks key details like intake dates, reasons for intake, and animal conditions.</a:t>
            </a:r>
          </a:p>
        </p:txBody>
      </p:sp>
      <p:sp>
        <p:nvSpPr>
          <p:cNvPr id="4" name="Slide Number Placeholder 3"/>
          <p:cNvSpPr>
            <a:spLocks noGrp="1"/>
          </p:cNvSpPr>
          <p:nvPr>
            <p:ph type="sldNum" sz="quarter" idx="5"/>
          </p:nvPr>
        </p:nvSpPr>
        <p:spPr/>
        <p:txBody>
          <a:bodyPr/>
          <a:lstStyle/>
          <a:p>
            <a:fld id="{6603D383-93F8-B94B-A546-77CBE60FE0D2}" type="slidenum">
              <a:rPr lang="en-US" smtClean="0"/>
              <a:t>2</a:t>
            </a:fld>
            <a:endParaRPr lang="en-US"/>
          </a:p>
        </p:txBody>
      </p:sp>
    </p:spTree>
    <p:extLst>
      <p:ext uri="{BB962C8B-B14F-4D97-AF65-F5344CB8AC3E}">
        <p14:creationId xmlns:p14="http://schemas.microsoft.com/office/powerpoint/2010/main" val="1792658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comes from the San Jose Animal Shelter and includes detailed records of animal intakes and outcomes. The data is filtered for the most recent timeframe, from January 2022 to November 2024, and contains key information such as animal type, primary color, sex, intake date, type, condition, and eventual outcomes like adoption or transfer.</a:t>
            </a:r>
          </a:p>
          <a:p>
            <a:r>
              <a:rPr lang="en-US" dirty="0"/>
              <a:t>To understand the dataset better, I performed some initial analysis. The pie chart on the top left shows that the majority of intakes—nearly 60%—are strays. The bar chart below highlights monthly trends in intake conditions, showing peaks in certain months. Finally, the line chart reveals the daily intake trends, with clear seasonal fluctuations that shelters must plan for.</a:t>
            </a:r>
          </a:p>
          <a:p>
            <a:r>
              <a:rPr lang="en-US" dirty="0"/>
              <a:t>These insights set the stage for the forecasting analysis, helping us better understand the challenges the shelter faces and why predicting future intake trends is so important.</a:t>
            </a:r>
          </a:p>
          <a:p>
            <a:endParaRPr lang="en-US" dirty="0"/>
          </a:p>
        </p:txBody>
      </p:sp>
      <p:sp>
        <p:nvSpPr>
          <p:cNvPr id="4" name="Slide Number Placeholder 3"/>
          <p:cNvSpPr>
            <a:spLocks noGrp="1"/>
          </p:cNvSpPr>
          <p:nvPr>
            <p:ph type="sldNum" sz="quarter" idx="5"/>
          </p:nvPr>
        </p:nvSpPr>
        <p:spPr/>
        <p:txBody>
          <a:bodyPr/>
          <a:lstStyle/>
          <a:p>
            <a:fld id="{6603D383-93F8-B94B-A546-77CBE60FE0D2}" type="slidenum">
              <a:rPr lang="en-US" smtClean="0"/>
              <a:t>3</a:t>
            </a:fld>
            <a:endParaRPr lang="en-US"/>
          </a:p>
        </p:txBody>
      </p:sp>
    </p:spTree>
    <p:extLst>
      <p:ext uri="{BB962C8B-B14F-4D97-AF65-F5344CB8AC3E}">
        <p14:creationId xmlns:p14="http://schemas.microsoft.com/office/powerpoint/2010/main" val="767439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results of my time series analysis.</a:t>
            </a:r>
          </a:p>
          <a:p>
            <a:r>
              <a:rPr lang="en-US" dirty="0"/>
              <a:t>On the left, we see the daily animal intake counts from 2022 to 2024. This data clearly shows seasonal patterns, with consistent peaks and troughs over the years.</a:t>
            </a:r>
          </a:p>
          <a:p>
            <a:endParaRPr lang="en-US" dirty="0"/>
          </a:p>
          <a:p>
            <a:r>
              <a:rPr lang="en-US" dirty="0"/>
              <a:t>On the right, the decomposition of weekly intake data breaks this down further. The seasonal component captures recurring annual trends, the trend component reflects changes over time, and the remainder accounts for random noise.</a:t>
            </a:r>
          </a:p>
          <a:p>
            <a:endParaRPr lang="en-US" dirty="0"/>
          </a:p>
          <a:p>
            <a:r>
              <a:rPr lang="en-US" dirty="0"/>
              <a:t>While the seasonal and trend components make this dataset highly reliable, the random noise in the remainder indicates that unexpected events—like natural disasters—can cause spikes in intake. </a:t>
            </a:r>
          </a:p>
        </p:txBody>
      </p:sp>
      <p:sp>
        <p:nvSpPr>
          <p:cNvPr id="4" name="Slide Number Placeholder 3"/>
          <p:cNvSpPr>
            <a:spLocks noGrp="1"/>
          </p:cNvSpPr>
          <p:nvPr>
            <p:ph type="sldNum" sz="quarter" idx="5"/>
          </p:nvPr>
        </p:nvSpPr>
        <p:spPr/>
        <p:txBody>
          <a:bodyPr/>
          <a:lstStyle/>
          <a:p>
            <a:fld id="{6603D383-93F8-B94B-A546-77CBE60FE0D2}" type="slidenum">
              <a:rPr lang="en-US" smtClean="0"/>
              <a:t>4</a:t>
            </a:fld>
            <a:endParaRPr lang="en-US"/>
          </a:p>
        </p:txBody>
      </p:sp>
    </p:spTree>
    <p:extLst>
      <p:ext uri="{BB962C8B-B14F-4D97-AF65-F5344CB8AC3E}">
        <p14:creationId xmlns:p14="http://schemas.microsoft.com/office/powerpoint/2010/main" val="404802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forecasting methods I used and the key insights from each.</a:t>
            </a:r>
          </a:p>
          <a:p>
            <a:r>
              <a:rPr lang="en-US" dirty="0"/>
              <a:t>First, the </a:t>
            </a:r>
            <a:r>
              <a:rPr lang="en-US" b="1" dirty="0"/>
              <a:t>Naïve Forecast</a:t>
            </a:r>
            <a:r>
              <a:rPr lang="en-US" dirty="0"/>
              <a:t> assumes future intake will simply match the most recent value. While it’s quick and straightforward, it doesn’t account for seasonal or trend changes, so its accuracy is limited.</a:t>
            </a:r>
          </a:p>
          <a:p>
            <a:r>
              <a:rPr lang="en-US" dirty="0"/>
              <a:t>The </a:t>
            </a:r>
            <a:r>
              <a:rPr lang="en-US" b="1" dirty="0"/>
              <a:t>Mean Forecast</a:t>
            </a:r>
            <a:r>
              <a:rPr lang="en-US" dirty="0"/>
              <a:t> averages past data to predict future intake, smoothing out daily variations. However, it doesn’t reflect the seasonal peaks or trends we’ve observed in the dataset.</a:t>
            </a:r>
          </a:p>
          <a:p>
            <a:r>
              <a:rPr lang="en-US" dirty="0"/>
              <a:t>The </a:t>
            </a:r>
            <a:r>
              <a:rPr lang="en-US" b="1" dirty="0"/>
              <a:t>Seasonal Naïve Forecast</a:t>
            </a:r>
            <a:r>
              <a:rPr lang="en-US" dirty="0"/>
              <a:t> improves on this by incorporating recurring patterns. For example, it predicts future peaks and dips based on seasonal trends, making it a more practical model for our dataset.</a:t>
            </a:r>
          </a:p>
          <a:p>
            <a:r>
              <a:rPr lang="en-US" dirty="0"/>
              <a:t>The </a:t>
            </a:r>
            <a:r>
              <a:rPr lang="en-US" b="1" dirty="0"/>
              <a:t>ETS Forecast</a:t>
            </a:r>
            <a:r>
              <a:rPr lang="en-US" dirty="0"/>
              <a:t> adds flexibility by capturing both seasonal patterns and underlying trends. This makes it a well-rounded method for our shelter’s planning needs.</a:t>
            </a:r>
          </a:p>
          <a:p>
            <a:r>
              <a:rPr lang="en-US" dirty="0"/>
              <a:t>Lastly, the </a:t>
            </a:r>
            <a:r>
              <a:rPr lang="en-US" b="1" dirty="0"/>
              <a:t>ARIMA Forecast</a:t>
            </a:r>
            <a:r>
              <a:rPr lang="en-US" dirty="0"/>
              <a:t> combines short-term fluctuations with long-term trends, providing a detailed and reliable prediction. This method works well with the structured patterns seen in our data.</a:t>
            </a:r>
          </a:p>
          <a:p>
            <a:r>
              <a:rPr lang="en-US" dirty="0"/>
              <a:t>By comparing these methods, we can identify the best fit for accurately forecasting shelter intake and supporting resource planning.</a:t>
            </a:r>
          </a:p>
        </p:txBody>
      </p:sp>
      <p:sp>
        <p:nvSpPr>
          <p:cNvPr id="4" name="Slide Number Placeholder 3"/>
          <p:cNvSpPr>
            <a:spLocks noGrp="1"/>
          </p:cNvSpPr>
          <p:nvPr>
            <p:ph type="sldNum" sz="quarter" idx="5"/>
          </p:nvPr>
        </p:nvSpPr>
        <p:spPr/>
        <p:txBody>
          <a:bodyPr/>
          <a:lstStyle/>
          <a:p>
            <a:fld id="{6603D383-93F8-B94B-A546-77CBE60FE0D2}" type="slidenum">
              <a:rPr lang="en-US" smtClean="0"/>
              <a:t>5</a:t>
            </a:fld>
            <a:endParaRPr lang="en-US"/>
          </a:p>
        </p:txBody>
      </p:sp>
    </p:spTree>
    <p:extLst>
      <p:ext uri="{BB962C8B-B14F-4D97-AF65-F5344CB8AC3E}">
        <p14:creationId xmlns:p14="http://schemas.microsoft.com/office/powerpoint/2010/main" val="1952127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residual analysis for the Seasonal Naïve Forecast, which is a critical step in evaluating model performance.</a:t>
            </a:r>
          </a:p>
          <a:p>
            <a:r>
              <a:rPr lang="en-US" dirty="0"/>
              <a:t>The </a:t>
            </a:r>
            <a:r>
              <a:rPr lang="en-US" b="1" dirty="0"/>
              <a:t>residual plot</a:t>
            </a:r>
            <a:r>
              <a:rPr lang="en-US" dirty="0"/>
              <a:t> tracks the difference between the forecasted and actual values over time. Here, we can see some fluctuations, but overall the model shows stability.</a:t>
            </a:r>
          </a:p>
          <a:p>
            <a:r>
              <a:rPr lang="en-US" dirty="0"/>
              <a:t>The </a:t>
            </a:r>
            <a:r>
              <a:rPr lang="en-US" b="1" dirty="0"/>
              <a:t>ACF plot</a:t>
            </a:r>
            <a:r>
              <a:rPr lang="en-US" dirty="0"/>
              <a:t> helps us assess whether there are any patterns left in the residuals. Ideally, we want no significant spikes, as that would indicate the model has captured the key seasonal and trend components effectively.</a:t>
            </a:r>
          </a:p>
          <a:p>
            <a:r>
              <a:rPr lang="en-US" dirty="0"/>
              <a:t>Lastly, the </a:t>
            </a:r>
            <a:r>
              <a:rPr lang="en-US" b="1" dirty="0"/>
              <a:t>histogram</a:t>
            </a:r>
            <a:r>
              <a:rPr lang="en-US" dirty="0"/>
              <a:t> shows the distribution of residuals. A near-normal distribution, as seen here, indicates that the model’s errors are unbiased and well-distributed.</a:t>
            </a:r>
          </a:p>
        </p:txBody>
      </p:sp>
      <p:sp>
        <p:nvSpPr>
          <p:cNvPr id="4" name="Slide Number Placeholder 3"/>
          <p:cNvSpPr>
            <a:spLocks noGrp="1"/>
          </p:cNvSpPr>
          <p:nvPr>
            <p:ph type="sldNum" sz="quarter" idx="5"/>
          </p:nvPr>
        </p:nvSpPr>
        <p:spPr/>
        <p:txBody>
          <a:bodyPr/>
          <a:lstStyle/>
          <a:p>
            <a:fld id="{6603D383-93F8-B94B-A546-77CBE60FE0D2}" type="slidenum">
              <a:rPr lang="en-US" smtClean="0"/>
              <a:t>6</a:t>
            </a:fld>
            <a:endParaRPr lang="en-US"/>
          </a:p>
        </p:txBody>
      </p:sp>
    </p:spTree>
    <p:extLst>
      <p:ext uri="{BB962C8B-B14F-4D97-AF65-F5344CB8AC3E}">
        <p14:creationId xmlns:p14="http://schemas.microsoft.com/office/powerpoint/2010/main" val="964870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residual analysis for the Exponential Smoothing Forecast.</a:t>
            </a:r>
          </a:p>
          <a:p>
            <a:r>
              <a:rPr lang="en-US" dirty="0"/>
              <a:t>The </a:t>
            </a:r>
            <a:r>
              <a:rPr lang="en-US" b="1" dirty="0"/>
              <a:t>residual plot</a:t>
            </a:r>
            <a:r>
              <a:rPr lang="en-US" dirty="0"/>
              <a:t> shows that the residuals are generally stable over time, with only a few larger spikes. This suggests the model captures most patterns accurately but occasionally struggles with outliers.</a:t>
            </a:r>
          </a:p>
          <a:p>
            <a:r>
              <a:rPr lang="en-US" dirty="0"/>
              <a:t>The </a:t>
            </a:r>
            <a:r>
              <a:rPr lang="en-US" b="1" dirty="0"/>
              <a:t>ACF plot</a:t>
            </a:r>
            <a:r>
              <a:rPr lang="en-US" dirty="0"/>
              <a:t> shows small autocorrelations, meaning the model has successfully captured the key trends and seasonal patterns, with little leftover structure in the residuals.</a:t>
            </a:r>
          </a:p>
          <a:p>
            <a:r>
              <a:rPr lang="en-US" dirty="0"/>
              <a:t>Finally, the </a:t>
            </a:r>
            <a:r>
              <a:rPr lang="en-US" b="1" dirty="0"/>
              <a:t>histogram</a:t>
            </a:r>
            <a:r>
              <a:rPr lang="en-US" dirty="0"/>
              <a:t> indicates that the residuals are centered around zero and roughly symmetric, showing no strong bias in the forecast.</a:t>
            </a:r>
          </a:p>
          <a:p>
            <a:endParaRPr lang="en-US" dirty="0"/>
          </a:p>
        </p:txBody>
      </p:sp>
      <p:sp>
        <p:nvSpPr>
          <p:cNvPr id="4" name="Slide Number Placeholder 3"/>
          <p:cNvSpPr>
            <a:spLocks noGrp="1"/>
          </p:cNvSpPr>
          <p:nvPr>
            <p:ph type="sldNum" sz="quarter" idx="5"/>
          </p:nvPr>
        </p:nvSpPr>
        <p:spPr/>
        <p:txBody>
          <a:bodyPr/>
          <a:lstStyle/>
          <a:p>
            <a:fld id="{6603D383-93F8-B94B-A546-77CBE60FE0D2}" type="slidenum">
              <a:rPr lang="en-US" smtClean="0"/>
              <a:t>7</a:t>
            </a:fld>
            <a:endParaRPr lang="en-US"/>
          </a:p>
        </p:txBody>
      </p:sp>
    </p:spTree>
    <p:extLst>
      <p:ext uri="{BB962C8B-B14F-4D97-AF65-F5344CB8AC3E}">
        <p14:creationId xmlns:p14="http://schemas.microsoft.com/office/powerpoint/2010/main" val="2647202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residual analysis for the ARIMA forecast, specifically for the selected model: ARIMA(3,1,2).</a:t>
            </a:r>
          </a:p>
          <a:p>
            <a:r>
              <a:rPr lang="en-US" dirty="0"/>
              <a:t>The </a:t>
            </a:r>
            <a:r>
              <a:rPr lang="en-US" b="1" dirty="0"/>
              <a:t>residual plot</a:t>
            </a:r>
            <a:r>
              <a:rPr lang="en-US" dirty="0"/>
              <a:t> demonstrates that the residuals are stable over time, with minimal large spikes. This indicates that the ARIMA model has captured most of the patterns in the data.</a:t>
            </a:r>
          </a:p>
          <a:p>
            <a:r>
              <a:rPr lang="en-US" dirty="0"/>
              <a:t>The </a:t>
            </a:r>
            <a:r>
              <a:rPr lang="en-US" b="1" dirty="0"/>
              <a:t>ACF plot</a:t>
            </a:r>
            <a:r>
              <a:rPr lang="en-US" dirty="0"/>
              <a:t> reveals no significant autocorrelation left in the residuals, confirming that the model has accounted for trends and seasonality effectively.</a:t>
            </a:r>
          </a:p>
          <a:p>
            <a:r>
              <a:rPr lang="en-US" dirty="0"/>
              <a:t>The </a:t>
            </a:r>
            <a:r>
              <a:rPr lang="en-US" b="1" dirty="0"/>
              <a:t>histogram</a:t>
            </a:r>
            <a:r>
              <a:rPr lang="en-US" dirty="0"/>
              <a:t> shows that the residuals are symmetrically distributed around zero, suggesting unbiased and random forecast errors.</a:t>
            </a:r>
          </a:p>
          <a:p>
            <a:endParaRPr lang="en-US" dirty="0"/>
          </a:p>
        </p:txBody>
      </p:sp>
      <p:sp>
        <p:nvSpPr>
          <p:cNvPr id="4" name="Slide Number Placeholder 3"/>
          <p:cNvSpPr>
            <a:spLocks noGrp="1"/>
          </p:cNvSpPr>
          <p:nvPr>
            <p:ph type="sldNum" sz="quarter" idx="5"/>
          </p:nvPr>
        </p:nvSpPr>
        <p:spPr/>
        <p:txBody>
          <a:bodyPr/>
          <a:lstStyle/>
          <a:p>
            <a:fld id="{6603D383-93F8-B94B-A546-77CBE60FE0D2}" type="slidenum">
              <a:rPr lang="en-US" smtClean="0"/>
              <a:t>8</a:t>
            </a:fld>
            <a:endParaRPr lang="en-US"/>
          </a:p>
        </p:txBody>
      </p:sp>
    </p:spTree>
    <p:extLst>
      <p:ext uri="{BB962C8B-B14F-4D97-AF65-F5344CB8AC3E}">
        <p14:creationId xmlns:p14="http://schemas.microsoft.com/office/powerpoint/2010/main" val="1493492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I chose </a:t>
            </a:r>
            <a:r>
              <a:rPr lang="en-US" b="1" dirty="0"/>
              <a:t>MAPE</a:t>
            </a:r>
            <a:r>
              <a:rPr lang="en-US" dirty="0"/>
              <a:t>—Mean Absolute Percentage Error—as the primary accuracy measure. MAPE calculates errors as a percentage of the actual values, which makes it easy to understand and compare across different forecasting methods.</a:t>
            </a:r>
          </a:p>
          <a:p>
            <a:r>
              <a:rPr lang="en-US" dirty="0"/>
              <a:t>MAPE is particularly important for me because it shows how significant the errors are relative to the shelter’s intake volumes. For example, a small percentage error means the forecast is closely aligned with the shelter’s actual needs, which is crucial for planning resources like staff, food, and space.</a:t>
            </a:r>
          </a:p>
          <a:p>
            <a:r>
              <a:rPr lang="en-US" dirty="0"/>
              <a:t>When comparing models:</a:t>
            </a:r>
          </a:p>
          <a:p>
            <a:pPr>
              <a:buFont typeface="Arial" panose="020B0604020202020204" pitchFamily="34" charset="0"/>
              <a:buChar char="•"/>
            </a:pPr>
            <a:r>
              <a:rPr lang="en-US" dirty="0"/>
              <a:t>The </a:t>
            </a:r>
            <a:r>
              <a:rPr lang="en-US" b="1" dirty="0"/>
              <a:t>Seasonal Naïve method</a:t>
            </a:r>
            <a:r>
              <a:rPr lang="en-US" dirty="0"/>
              <a:t> had the highest MAPE at 52.4%, making it the least reliable.</a:t>
            </a:r>
          </a:p>
          <a:p>
            <a:pPr>
              <a:buFont typeface="Arial" panose="020B0604020202020204" pitchFamily="34" charset="0"/>
              <a:buChar char="•"/>
            </a:pPr>
            <a:r>
              <a:rPr lang="en-US" b="1" dirty="0"/>
              <a:t>Exponential Smoothing</a:t>
            </a:r>
            <a:r>
              <a:rPr lang="en-US" dirty="0"/>
              <a:t> improved on this with a MAPE of 48.96%.</a:t>
            </a:r>
          </a:p>
          <a:p>
            <a:pPr>
              <a:buFont typeface="Arial" panose="020B0604020202020204" pitchFamily="34" charset="0"/>
              <a:buChar char="•"/>
            </a:pPr>
            <a:r>
              <a:rPr lang="en-US" dirty="0"/>
              <a:t>Finally, the </a:t>
            </a:r>
            <a:r>
              <a:rPr lang="en-US" b="1" dirty="0"/>
              <a:t>ARIMA (3,1,2) model</a:t>
            </a:r>
            <a:r>
              <a:rPr lang="en-US" dirty="0"/>
              <a:t> had the lowest MAPE at 44.65%, showing the best overall performance and the closest alignment with actual intake.</a:t>
            </a:r>
          </a:p>
          <a:p>
            <a:r>
              <a:rPr lang="en-US" dirty="0"/>
              <a:t>This is why I’ve chosen ARIMA as the best forecasting method—it provides the most accurate and reliable results for resource planning.</a:t>
            </a:r>
          </a:p>
          <a:p>
            <a:endParaRPr lang="en-US" dirty="0"/>
          </a:p>
        </p:txBody>
      </p:sp>
      <p:sp>
        <p:nvSpPr>
          <p:cNvPr id="4" name="Slide Number Placeholder 3"/>
          <p:cNvSpPr>
            <a:spLocks noGrp="1"/>
          </p:cNvSpPr>
          <p:nvPr>
            <p:ph type="sldNum" sz="quarter" idx="5"/>
          </p:nvPr>
        </p:nvSpPr>
        <p:spPr/>
        <p:txBody>
          <a:bodyPr/>
          <a:lstStyle/>
          <a:p>
            <a:fld id="{6603D383-93F8-B94B-A546-77CBE60FE0D2}" type="slidenum">
              <a:rPr lang="en-US" smtClean="0"/>
              <a:t>9</a:t>
            </a:fld>
            <a:endParaRPr lang="en-US"/>
          </a:p>
        </p:txBody>
      </p:sp>
    </p:spTree>
    <p:extLst>
      <p:ext uri="{BB962C8B-B14F-4D97-AF65-F5344CB8AC3E}">
        <p14:creationId xmlns:p14="http://schemas.microsoft.com/office/powerpoint/2010/main" val="828194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C860-0144-4071-7027-FB1EC9CAD6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AD554E-F91F-4EA9-FFD6-145F4CD9C1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7429EA-969F-6683-6303-D16186F5FE39}"/>
              </a:ext>
            </a:extLst>
          </p:cNvPr>
          <p:cNvSpPr>
            <a:spLocks noGrp="1"/>
          </p:cNvSpPr>
          <p:nvPr>
            <p:ph type="dt" sz="half" idx="10"/>
          </p:nvPr>
        </p:nvSpPr>
        <p:spPr/>
        <p:txBody>
          <a:bodyPr/>
          <a:lstStyle/>
          <a:p>
            <a:fld id="{4E309908-7E32-E245-9BDB-2AB98EEE4B94}" type="datetimeFigureOut">
              <a:rPr lang="en-US" smtClean="0"/>
              <a:t>11/27/24</a:t>
            </a:fld>
            <a:endParaRPr lang="en-US"/>
          </a:p>
        </p:txBody>
      </p:sp>
      <p:sp>
        <p:nvSpPr>
          <p:cNvPr id="5" name="Footer Placeholder 4">
            <a:extLst>
              <a:ext uri="{FF2B5EF4-FFF2-40B4-BE49-F238E27FC236}">
                <a16:creationId xmlns:a16="http://schemas.microsoft.com/office/drawing/2014/main" id="{07AF9738-EBCE-0527-67A6-97710C5A4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F00D2-B799-ED48-B5B4-9FDDD2A707BC}"/>
              </a:ext>
            </a:extLst>
          </p:cNvPr>
          <p:cNvSpPr>
            <a:spLocks noGrp="1"/>
          </p:cNvSpPr>
          <p:nvPr>
            <p:ph type="sldNum" sz="quarter" idx="12"/>
          </p:nvPr>
        </p:nvSpPr>
        <p:spPr/>
        <p:txBody>
          <a:bodyPr/>
          <a:lstStyle/>
          <a:p>
            <a:fld id="{6E9A11DE-A7A5-CE47-8FF6-68E4C4D426CA}" type="slidenum">
              <a:rPr lang="en-US" smtClean="0"/>
              <a:t>‹#›</a:t>
            </a:fld>
            <a:endParaRPr lang="en-US"/>
          </a:p>
        </p:txBody>
      </p:sp>
    </p:spTree>
    <p:extLst>
      <p:ext uri="{BB962C8B-B14F-4D97-AF65-F5344CB8AC3E}">
        <p14:creationId xmlns:p14="http://schemas.microsoft.com/office/powerpoint/2010/main" val="311219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B377-F5C9-0A47-7A61-25878B988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FE3406-8822-E6A2-3F0A-C05CF58182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44D3D2-EA5E-CDF8-9A95-29B8EEB6A5AA}"/>
              </a:ext>
            </a:extLst>
          </p:cNvPr>
          <p:cNvSpPr>
            <a:spLocks noGrp="1"/>
          </p:cNvSpPr>
          <p:nvPr>
            <p:ph type="dt" sz="half" idx="10"/>
          </p:nvPr>
        </p:nvSpPr>
        <p:spPr/>
        <p:txBody>
          <a:bodyPr/>
          <a:lstStyle/>
          <a:p>
            <a:fld id="{4E309908-7E32-E245-9BDB-2AB98EEE4B94}" type="datetimeFigureOut">
              <a:rPr lang="en-US" smtClean="0"/>
              <a:t>11/27/24</a:t>
            </a:fld>
            <a:endParaRPr lang="en-US"/>
          </a:p>
        </p:txBody>
      </p:sp>
      <p:sp>
        <p:nvSpPr>
          <p:cNvPr id="5" name="Footer Placeholder 4">
            <a:extLst>
              <a:ext uri="{FF2B5EF4-FFF2-40B4-BE49-F238E27FC236}">
                <a16:creationId xmlns:a16="http://schemas.microsoft.com/office/drawing/2014/main" id="{7E1B88DA-1AE8-6123-7765-F6C0674A58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14432-626D-DD93-0FBF-E08613A2B0E0}"/>
              </a:ext>
            </a:extLst>
          </p:cNvPr>
          <p:cNvSpPr>
            <a:spLocks noGrp="1"/>
          </p:cNvSpPr>
          <p:nvPr>
            <p:ph type="sldNum" sz="quarter" idx="12"/>
          </p:nvPr>
        </p:nvSpPr>
        <p:spPr/>
        <p:txBody>
          <a:bodyPr/>
          <a:lstStyle/>
          <a:p>
            <a:fld id="{6E9A11DE-A7A5-CE47-8FF6-68E4C4D426CA}" type="slidenum">
              <a:rPr lang="en-US" smtClean="0"/>
              <a:t>‹#›</a:t>
            </a:fld>
            <a:endParaRPr lang="en-US"/>
          </a:p>
        </p:txBody>
      </p:sp>
    </p:spTree>
    <p:extLst>
      <p:ext uri="{BB962C8B-B14F-4D97-AF65-F5344CB8AC3E}">
        <p14:creationId xmlns:p14="http://schemas.microsoft.com/office/powerpoint/2010/main" val="2457005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AB4DBB-7BD7-6B28-6528-8161E9DF82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AFE3D4-D2B3-EA0D-52DA-FCCBCBAAE0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8C215-7927-0999-9012-6665D959F1E7}"/>
              </a:ext>
            </a:extLst>
          </p:cNvPr>
          <p:cNvSpPr>
            <a:spLocks noGrp="1"/>
          </p:cNvSpPr>
          <p:nvPr>
            <p:ph type="dt" sz="half" idx="10"/>
          </p:nvPr>
        </p:nvSpPr>
        <p:spPr/>
        <p:txBody>
          <a:bodyPr/>
          <a:lstStyle/>
          <a:p>
            <a:fld id="{4E309908-7E32-E245-9BDB-2AB98EEE4B94}" type="datetimeFigureOut">
              <a:rPr lang="en-US" smtClean="0"/>
              <a:t>11/27/24</a:t>
            </a:fld>
            <a:endParaRPr lang="en-US"/>
          </a:p>
        </p:txBody>
      </p:sp>
      <p:sp>
        <p:nvSpPr>
          <p:cNvPr id="5" name="Footer Placeholder 4">
            <a:extLst>
              <a:ext uri="{FF2B5EF4-FFF2-40B4-BE49-F238E27FC236}">
                <a16:creationId xmlns:a16="http://schemas.microsoft.com/office/drawing/2014/main" id="{18A63994-D530-9408-2AD2-90687150B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C9996-E130-BD5A-242E-401B794697EA}"/>
              </a:ext>
            </a:extLst>
          </p:cNvPr>
          <p:cNvSpPr>
            <a:spLocks noGrp="1"/>
          </p:cNvSpPr>
          <p:nvPr>
            <p:ph type="sldNum" sz="quarter" idx="12"/>
          </p:nvPr>
        </p:nvSpPr>
        <p:spPr/>
        <p:txBody>
          <a:bodyPr/>
          <a:lstStyle/>
          <a:p>
            <a:fld id="{6E9A11DE-A7A5-CE47-8FF6-68E4C4D426CA}" type="slidenum">
              <a:rPr lang="en-US" smtClean="0"/>
              <a:t>‹#›</a:t>
            </a:fld>
            <a:endParaRPr lang="en-US"/>
          </a:p>
        </p:txBody>
      </p:sp>
    </p:spTree>
    <p:extLst>
      <p:ext uri="{BB962C8B-B14F-4D97-AF65-F5344CB8AC3E}">
        <p14:creationId xmlns:p14="http://schemas.microsoft.com/office/powerpoint/2010/main" val="13027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6391-93C0-F811-B013-F3F79F10D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04845-6278-211E-6A0E-AD3D0A2953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112A5-9EEB-6CDE-0DF9-4EB3C330989A}"/>
              </a:ext>
            </a:extLst>
          </p:cNvPr>
          <p:cNvSpPr>
            <a:spLocks noGrp="1"/>
          </p:cNvSpPr>
          <p:nvPr>
            <p:ph type="dt" sz="half" idx="10"/>
          </p:nvPr>
        </p:nvSpPr>
        <p:spPr/>
        <p:txBody>
          <a:bodyPr/>
          <a:lstStyle/>
          <a:p>
            <a:fld id="{4E309908-7E32-E245-9BDB-2AB98EEE4B94}" type="datetimeFigureOut">
              <a:rPr lang="en-US" smtClean="0"/>
              <a:t>11/27/24</a:t>
            </a:fld>
            <a:endParaRPr lang="en-US"/>
          </a:p>
        </p:txBody>
      </p:sp>
      <p:sp>
        <p:nvSpPr>
          <p:cNvPr id="5" name="Footer Placeholder 4">
            <a:extLst>
              <a:ext uri="{FF2B5EF4-FFF2-40B4-BE49-F238E27FC236}">
                <a16:creationId xmlns:a16="http://schemas.microsoft.com/office/drawing/2014/main" id="{ED867D7E-2AC6-83F4-AF0C-A0520DF521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8A2B2-8D81-9582-7E1A-3E79663FD892}"/>
              </a:ext>
            </a:extLst>
          </p:cNvPr>
          <p:cNvSpPr>
            <a:spLocks noGrp="1"/>
          </p:cNvSpPr>
          <p:nvPr>
            <p:ph type="sldNum" sz="quarter" idx="12"/>
          </p:nvPr>
        </p:nvSpPr>
        <p:spPr/>
        <p:txBody>
          <a:bodyPr/>
          <a:lstStyle/>
          <a:p>
            <a:fld id="{6E9A11DE-A7A5-CE47-8FF6-68E4C4D426CA}" type="slidenum">
              <a:rPr lang="en-US" smtClean="0"/>
              <a:t>‹#›</a:t>
            </a:fld>
            <a:endParaRPr lang="en-US"/>
          </a:p>
        </p:txBody>
      </p:sp>
    </p:spTree>
    <p:extLst>
      <p:ext uri="{BB962C8B-B14F-4D97-AF65-F5344CB8AC3E}">
        <p14:creationId xmlns:p14="http://schemas.microsoft.com/office/powerpoint/2010/main" val="45215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5A15-FE18-12B5-1AF7-D98812DFBA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C74D11-DF25-AF33-E77B-367888EA52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95A465-BB89-562F-A8DE-8C6BDBBC0286}"/>
              </a:ext>
            </a:extLst>
          </p:cNvPr>
          <p:cNvSpPr>
            <a:spLocks noGrp="1"/>
          </p:cNvSpPr>
          <p:nvPr>
            <p:ph type="dt" sz="half" idx="10"/>
          </p:nvPr>
        </p:nvSpPr>
        <p:spPr/>
        <p:txBody>
          <a:bodyPr/>
          <a:lstStyle/>
          <a:p>
            <a:fld id="{4E309908-7E32-E245-9BDB-2AB98EEE4B94}" type="datetimeFigureOut">
              <a:rPr lang="en-US" smtClean="0"/>
              <a:t>11/27/24</a:t>
            </a:fld>
            <a:endParaRPr lang="en-US"/>
          </a:p>
        </p:txBody>
      </p:sp>
      <p:sp>
        <p:nvSpPr>
          <p:cNvPr id="5" name="Footer Placeholder 4">
            <a:extLst>
              <a:ext uri="{FF2B5EF4-FFF2-40B4-BE49-F238E27FC236}">
                <a16:creationId xmlns:a16="http://schemas.microsoft.com/office/drawing/2014/main" id="{48708004-ED88-B8AF-753A-1F05B2C03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AAB3FB-C24D-BBE4-4048-761157E75816}"/>
              </a:ext>
            </a:extLst>
          </p:cNvPr>
          <p:cNvSpPr>
            <a:spLocks noGrp="1"/>
          </p:cNvSpPr>
          <p:nvPr>
            <p:ph type="sldNum" sz="quarter" idx="12"/>
          </p:nvPr>
        </p:nvSpPr>
        <p:spPr/>
        <p:txBody>
          <a:bodyPr/>
          <a:lstStyle/>
          <a:p>
            <a:fld id="{6E9A11DE-A7A5-CE47-8FF6-68E4C4D426CA}" type="slidenum">
              <a:rPr lang="en-US" smtClean="0"/>
              <a:t>‹#›</a:t>
            </a:fld>
            <a:endParaRPr lang="en-US"/>
          </a:p>
        </p:txBody>
      </p:sp>
    </p:spTree>
    <p:extLst>
      <p:ext uri="{BB962C8B-B14F-4D97-AF65-F5344CB8AC3E}">
        <p14:creationId xmlns:p14="http://schemas.microsoft.com/office/powerpoint/2010/main" val="3158151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0355-B9AA-EAE4-1CAF-A9BA5FA59B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B1C112-F5BE-E0E3-BD1E-968A9D2CB9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51145E-E9A3-081E-B90F-9D77604687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03A90A-C37B-F1BA-4341-7A425986C829}"/>
              </a:ext>
            </a:extLst>
          </p:cNvPr>
          <p:cNvSpPr>
            <a:spLocks noGrp="1"/>
          </p:cNvSpPr>
          <p:nvPr>
            <p:ph type="dt" sz="half" idx="10"/>
          </p:nvPr>
        </p:nvSpPr>
        <p:spPr/>
        <p:txBody>
          <a:bodyPr/>
          <a:lstStyle/>
          <a:p>
            <a:fld id="{4E309908-7E32-E245-9BDB-2AB98EEE4B94}" type="datetimeFigureOut">
              <a:rPr lang="en-US" smtClean="0"/>
              <a:t>11/27/24</a:t>
            </a:fld>
            <a:endParaRPr lang="en-US"/>
          </a:p>
        </p:txBody>
      </p:sp>
      <p:sp>
        <p:nvSpPr>
          <p:cNvPr id="6" name="Footer Placeholder 5">
            <a:extLst>
              <a:ext uri="{FF2B5EF4-FFF2-40B4-BE49-F238E27FC236}">
                <a16:creationId xmlns:a16="http://schemas.microsoft.com/office/drawing/2014/main" id="{CB69EBE6-44D1-1E17-C683-65950395A0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327CBC-5D20-8840-3E02-5380C5006114}"/>
              </a:ext>
            </a:extLst>
          </p:cNvPr>
          <p:cNvSpPr>
            <a:spLocks noGrp="1"/>
          </p:cNvSpPr>
          <p:nvPr>
            <p:ph type="sldNum" sz="quarter" idx="12"/>
          </p:nvPr>
        </p:nvSpPr>
        <p:spPr/>
        <p:txBody>
          <a:bodyPr/>
          <a:lstStyle/>
          <a:p>
            <a:fld id="{6E9A11DE-A7A5-CE47-8FF6-68E4C4D426CA}" type="slidenum">
              <a:rPr lang="en-US" smtClean="0"/>
              <a:t>‹#›</a:t>
            </a:fld>
            <a:endParaRPr lang="en-US"/>
          </a:p>
        </p:txBody>
      </p:sp>
    </p:spTree>
    <p:extLst>
      <p:ext uri="{BB962C8B-B14F-4D97-AF65-F5344CB8AC3E}">
        <p14:creationId xmlns:p14="http://schemas.microsoft.com/office/powerpoint/2010/main" val="1109066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4D094-453E-08C2-6B7B-E2D716F9F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FD952E-D8F0-213E-E80A-8C7889C131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70EF40-0F30-99CA-65BE-70647C7C30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4440C-6E77-6B45-B4AC-9F3BFB481F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1CF394-4E92-63F7-430D-A9F7A9F894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DDBA24-536F-5A1D-12CC-E42874AFE575}"/>
              </a:ext>
            </a:extLst>
          </p:cNvPr>
          <p:cNvSpPr>
            <a:spLocks noGrp="1"/>
          </p:cNvSpPr>
          <p:nvPr>
            <p:ph type="dt" sz="half" idx="10"/>
          </p:nvPr>
        </p:nvSpPr>
        <p:spPr/>
        <p:txBody>
          <a:bodyPr/>
          <a:lstStyle/>
          <a:p>
            <a:fld id="{4E309908-7E32-E245-9BDB-2AB98EEE4B94}" type="datetimeFigureOut">
              <a:rPr lang="en-US" smtClean="0"/>
              <a:t>11/27/24</a:t>
            </a:fld>
            <a:endParaRPr lang="en-US"/>
          </a:p>
        </p:txBody>
      </p:sp>
      <p:sp>
        <p:nvSpPr>
          <p:cNvPr id="8" name="Footer Placeholder 7">
            <a:extLst>
              <a:ext uri="{FF2B5EF4-FFF2-40B4-BE49-F238E27FC236}">
                <a16:creationId xmlns:a16="http://schemas.microsoft.com/office/drawing/2014/main" id="{D3078190-B440-79EA-91D2-BC48B9FA29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A90525-2410-1AFF-02AB-69AB4DA7F3F5}"/>
              </a:ext>
            </a:extLst>
          </p:cNvPr>
          <p:cNvSpPr>
            <a:spLocks noGrp="1"/>
          </p:cNvSpPr>
          <p:nvPr>
            <p:ph type="sldNum" sz="quarter" idx="12"/>
          </p:nvPr>
        </p:nvSpPr>
        <p:spPr/>
        <p:txBody>
          <a:bodyPr/>
          <a:lstStyle/>
          <a:p>
            <a:fld id="{6E9A11DE-A7A5-CE47-8FF6-68E4C4D426CA}" type="slidenum">
              <a:rPr lang="en-US" smtClean="0"/>
              <a:t>‹#›</a:t>
            </a:fld>
            <a:endParaRPr lang="en-US"/>
          </a:p>
        </p:txBody>
      </p:sp>
    </p:spTree>
    <p:extLst>
      <p:ext uri="{BB962C8B-B14F-4D97-AF65-F5344CB8AC3E}">
        <p14:creationId xmlns:p14="http://schemas.microsoft.com/office/powerpoint/2010/main" val="1057091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EC25-E28E-788F-D8E2-D00B852600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BCE9E3-EAE0-87DB-D9E2-0A3D894ED2E6}"/>
              </a:ext>
            </a:extLst>
          </p:cNvPr>
          <p:cNvSpPr>
            <a:spLocks noGrp="1"/>
          </p:cNvSpPr>
          <p:nvPr>
            <p:ph type="dt" sz="half" idx="10"/>
          </p:nvPr>
        </p:nvSpPr>
        <p:spPr/>
        <p:txBody>
          <a:bodyPr/>
          <a:lstStyle/>
          <a:p>
            <a:fld id="{4E309908-7E32-E245-9BDB-2AB98EEE4B94}" type="datetimeFigureOut">
              <a:rPr lang="en-US" smtClean="0"/>
              <a:t>11/27/24</a:t>
            </a:fld>
            <a:endParaRPr lang="en-US"/>
          </a:p>
        </p:txBody>
      </p:sp>
      <p:sp>
        <p:nvSpPr>
          <p:cNvPr id="4" name="Footer Placeholder 3">
            <a:extLst>
              <a:ext uri="{FF2B5EF4-FFF2-40B4-BE49-F238E27FC236}">
                <a16:creationId xmlns:a16="http://schemas.microsoft.com/office/drawing/2014/main" id="{6E009CAC-61EA-4094-A964-10A5BA888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4983B7-0589-8170-02F2-7B28CC916F62}"/>
              </a:ext>
            </a:extLst>
          </p:cNvPr>
          <p:cNvSpPr>
            <a:spLocks noGrp="1"/>
          </p:cNvSpPr>
          <p:nvPr>
            <p:ph type="sldNum" sz="quarter" idx="12"/>
          </p:nvPr>
        </p:nvSpPr>
        <p:spPr/>
        <p:txBody>
          <a:bodyPr/>
          <a:lstStyle/>
          <a:p>
            <a:fld id="{6E9A11DE-A7A5-CE47-8FF6-68E4C4D426CA}" type="slidenum">
              <a:rPr lang="en-US" smtClean="0"/>
              <a:t>‹#›</a:t>
            </a:fld>
            <a:endParaRPr lang="en-US"/>
          </a:p>
        </p:txBody>
      </p:sp>
    </p:spTree>
    <p:extLst>
      <p:ext uri="{BB962C8B-B14F-4D97-AF65-F5344CB8AC3E}">
        <p14:creationId xmlns:p14="http://schemas.microsoft.com/office/powerpoint/2010/main" val="400608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6945FF-770B-FE50-DFB6-42B3A2216A37}"/>
              </a:ext>
            </a:extLst>
          </p:cNvPr>
          <p:cNvSpPr>
            <a:spLocks noGrp="1"/>
          </p:cNvSpPr>
          <p:nvPr>
            <p:ph type="dt" sz="half" idx="10"/>
          </p:nvPr>
        </p:nvSpPr>
        <p:spPr/>
        <p:txBody>
          <a:bodyPr/>
          <a:lstStyle/>
          <a:p>
            <a:fld id="{4E309908-7E32-E245-9BDB-2AB98EEE4B94}" type="datetimeFigureOut">
              <a:rPr lang="en-US" smtClean="0"/>
              <a:t>11/27/24</a:t>
            </a:fld>
            <a:endParaRPr lang="en-US"/>
          </a:p>
        </p:txBody>
      </p:sp>
      <p:sp>
        <p:nvSpPr>
          <p:cNvPr id="3" name="Footer Placeholder 2">
            <a:extLst>
              <a:ext uri="{FF2B5EF4-FFF2-40B4-BE49-F238E27FC236}">
                <a16:creationId xmlns:a16="http://schemas.microsoft.com/office/drawing/2014/main" id="{CE087AF1-CC62-1EF2-4220-373D100FA2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367E9F-35F5-3581-2746-EBECC9A9DDB5}"/>
              </a:ext>
            </a:extLst>
          </p:cNvPr>
          <p:cNvSpPr>
            <a:spLocks noGrp="1"/>
          </p:cNvSpPr>
          <p:nvPr>
            <p:ph type="sldNum" sz="quarter" idx="12"/>
          </p:nvPr>
        </p:nvSpPr>
        <p:spPr/>
        <p:txBody>
          <a:bodyPr/>
          <a:lstStyle/>
          <a:p>
            <a:fld id="{6E9A11DE-A7A5-CE47-8FF6-68E4C4D426CA}" type="slidenum">
              <a:rPr lang="en-US" smtClean="0"/>
              <a:t>‹#›</a:t>
            </a:fld>
            <a:endParaRPr lang="en-US"/>
          </a:p>
        </p:txBody>
      </p:sp>
    </p:spTree>
    <p:extLst>
      <p:ext uri="{BB962C8B-B14F-4D97-AF65-F5344CB8AC3E}">
        <p14:creationId xmlns:p14="http://schemas.microsoft.com/office/powerpoint/2010/main" val="301038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B5A2-FF36-789D-6D1D-D5350884EF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196CA1-5D2E-774C-B386-A7D49A63E3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C4E3C0-DD45-C9E5-8E8B-08CB26006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7120C5-745C-E801-D05F-AF3C2AFF7B71}"/>
              </a:ext>
            </a:extLst>
          </p:cNvPr>
          <p:cNvSpPr>
            <a:spLocks noGrp="1"/>
          </p:cNvSpPr>
          <p:nvPr>
            <p:ph type="dt" sz="half" idx="10"/>
          </p:nvPr>
        </p:nvSpPr>
        <p:spPr/>
        <p:txBody>
          <a:bodyPr/>
          <a:lstStyle/>
          <a:p>
            <a:fld id="{4E309908-7E32-E245-9BDB-2AB98EEE4B94}" type="datetimeFigureOut">
              <a:rPr lang="en-US" smtClean="0"/>
              <a:t>11/27/24</a:t>
            </a:fld>
            <a:endParaRPr lang="en-US"/>
          </a:p>
        </p:txBody>
      </p:sp>
      <p:sp>
        <p:nvSpPr>
          <p:cNvPr id="6" name="Footer Placeholder 5">
            <a:extLst>
              <a:ext uri="{FF2B5EF4-FFF2-40B4-BE49-F238E27FC236}">
                <a16:creationId xmlns:a16="http://schemas.microsoft.com/office/drawing/2014/main" id="{00DA2C2D-BE5C-663B-69D9-60E8009F3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DBFF5-1DB1-5BD4-AFF6-1D950574682D}"/>
              </a:ext>
            </a:extLst>
          </p:cNvPr>
          <p:cNvSpPr>
            <a:spLocks noGrp="1"/>
          </p:cNvSpPr>
          <p:nvPr>
            <p:ph type="sldNum" sz="quarter" idx="12"/>
          </p:nvPr>
        </p:nvSpPr>
        <p:spPr/>
        <p:txBody>
          <a:bodyPr/>
          <a:lstStyle/>
          <a:p>
            <a:fld id="{6E9A11DE-A7A5-CE47-8FF6-68E4C4D426CA}" type="slidenum">
              <a:rPr lang="en-US" smtClean="0"/>
              <a:t>‹#›</a:t>
            </a:fld>
            <a:endParaRPr lang="en-US"/>
          </a:p>
        </p:txBody>
      </p:sp>
    </p:spTree>
    <p:extLst>
      <p:ext uri="{BB962C8B-B14F-4D97-AF65-F5344CB8AC3E}">
        <p14:creationId xmlns:p14="http://schemas.microsoft.com/office/powerpoint/2010/main" val="1710504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9E5B-00C3-23A7-51A0-DC03A1D7D0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DC2D03-85BC-084D-7A1C-2E75FF74B1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F45C9F-697B-FB55-34D7-EDDD40F27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545A19-40BB-2E03-832D-5271F2890029}"/>
              </a:ext>
            </a:extLst>
          </p:cNvPr>
          <p:cNvSpPr>
            <a:spLocks noGrp="1"/>
          </p:cNvSpPr>
          <p:nvPr>
            <p:ph type="dt" sz="half" idx="10"/>
          </p:nvPr>
        </p:nvSpPr>
        <p:spPr/>
        <p:txBody>
          <a:bodyPr/>
          <a:lstStyle/>
          <a:p>
            <a:fld id="{4E309908-7E32-E245-9BDB-2AB98EEE4B94}" type="datetimeFigureOut">
              <a:rPr lang="en-US" smtClean="0"/>
              <a:t>11/27/24</a:t>
            </a:fld>
            <a:endParaRPr lang="en-US"/>
          </a:p>
        </p:txBody>
      </p:sp>
      <p:sp>
        <p:nvSpPr>
          <p:cNvPr id="6" name="Footer Placeholder 5">
            <a:extLst>
              <a:ext uri="{FF2B5EF4-FFF2-40B4-BE49-F238E27FC236}">
                <a16:creationId xmlns:a16="http://schemas.microsoft.com/office/drawing/2014/main" id="{285EBFC5-83CA-9309-0220-1553AC3B9B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F1688-AE13-4990-7630-4087BD9B443E}"/>
              </a:ext>
            </a:extLst>
          </p:cNvPr>
          <p:cNvSpPr>
            <a:spLocks noGrp="1"/>
          </p:cNvSpPr>
          <p:nvPr>
            <p:ph type="sldNum" sz="quarter" idx="12"/>
          </p:nvPr>
        </p:nvSpPr>
        <p:spPr/>
        <p:txBody>
          <a:bodyPr/>
          <a:lstStyle/>
          <a:p>
            <a:fld id="{6E9A11DE-A7A5-CE47-8FF6-68E4C4D426CA}" type="slidenum">
              <a:rPr lang="en-US" smtClean="0"/>
              <a:t>‹#›</a:t>
            </a:fld>
            <a:endParaRPr lang="en-US"/>
          </a:p>
        </p:txBody>
      </p:sp>
    </p:spTree>
    <p:extLst>
      <p:ext uri="{BB962C8B-B14F-4D97-AF65-F5344CB8AC3E}">
        <p14:creationId xmlns:p14="http://schemas.microsoft.com/office/powerpoint/2010/main" val="1100666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5D8B0C-F822-5704-E629-4AB0000FD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05DE0D-3D26-870B-2B3C-4E862D5DAF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20116-0C1C-F4AC-3469-CBF20A62A2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309908-7E32-E245-9BDB-2AB98EEE4B94}" type="datetimeFigureOut">
              <a:rPr lang="en-US" smtClean="0"/>
              <a:t>11/27/24</a:t>
            </a:fld>
            <a:endParaRPr lang="en-US"/>
          </a:p>
        </p:txBody>
      </p:sp>
      <p:sp>
        <p:nvSpPr>
          <p:cNvPr id="5" name="Footer Placeholder 4">
            <a:extLst>
              <a:ext uri="{FF2B5EF4-FFF2-40B4-BE49-F238E27FC236}">
                <a16:creationId xmlns:a16="http://schemas.microsoft.com/office/drawing/2014/main" id="{861160F4-270C-2789-D3E6-EC45293165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05485D-ABA4-5B64-D595-E54B688FFA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9A11DE-A7A5-CE47-8FF6-68E4C4D426CA}" type="slidenum">
              <a:rPr lang="en-US" smtClean="0"/>
              <a:t>‹#›</a:t>
            </a:fld>
            <a:endParaRPr lang="en-US"/>
          </a:p>
        </p:txBody>
      </p:sp>
    </p:spTree>
    <p:extLst>
      <p:ext uri="{BB962C8B-B14F-4D97-AF65-F5344CB8AC3E}">
        <p14:creationId xmlns:p14="http://schemas.microsoft.com/office/powerpoint/2010/main" val="3407742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ata.sanjoseca.gov/dataset/animal-shelter-intake-and-outcomes/resource/f3354a37-7e03-41f8-a94d-3f720389a68a"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t sitting on a window sill&#10;&#10;Description automatically generated">
            <a:extLst>
              <a:ext uri="{FF2B5EF4-FFF2-40B4-BE49-F238E27FC236}">
                <a16:creationId xmlns:a16="http://schemas.microsoft.com/office/drawing/2014/main" id="{10F00D4B-B84D-A9F1-FC8D-93213EF64880}"/>
              </a:ext>
            </a:extLst>
          </p:cNvPr>
          <p:cNvPicPr>
            <a:picLocks noChangeAspect="1"/>
          </p:cNvPicPr>
          <p:nvPr/>
        </p:nvPicPr>
        <p:blipFill>
          <a:blip r:embed="rId3"/>
          <a:srcRect l="16821" r="29987"/>
          <a:stretch/>
        </p:blipFill>
        <p:spPr>
          <a:xfrm rot="5400000">
            <a:off x="3928179" y="-1405821"/>
            <a:ext cx="6858000" cy="9669642"/>
          </a:xfrm>
          <a:prstGeom prst="rect">
            <a:avLst/>
          </a:prstGeom>
        </p:spPr>
      </p:pic>
      <p:sp>
        <p:nvSpPr>
          <p:cNvPr id="24" name="Rectangle 2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EA497E0-8FC4-28F7-24EB-10CAA524CE6D}"/>
              </a:ext>
            </a:extLst>
          </p:cNvPr>
          <p:cNvSpPr>
            <a:spLocks noGrp="1"/>
          </p:cNvSpPr>
          <p:nvPr>
            <p:ph type="subTitle" idx="1"/>
          </p:nvPr>
        </p:nvSpPr>
        <p:spPr>
          <a:xfrm>
            <a:off x="535665" y="4629234"/>
            <a:ext cx="3973386" cy="1485319"/>
          </a:xfrm>
          <a:noFill/>
        </p:spPr>
        <p:txBody>
          <a:bodyPr>
            <a:normAutofit/>
          </a:bodyPr>
          <a:lstStyle/>
          <a:p>
            <a:pPr algn="l"/>
            <a:r>
              <a:rPr lang="en-US" dirty="0">
                <a:latin typeface="AppleMyungjo" pitchFamily="2" charset="-127"/>
                <a:ea typeface="AppleMyungjo" pitchFamily="2" charset="-127"/>
              </a:rPr>
              <a:t>Using Advanced Analytics to Optimize Resources</a:t>
            </a:r>
          </a:p>
          <a:p>
            <a:pPr algn="l"/>
            <a:r>
              <a:rPr lang="en-US" dirty="0" err="1">
                <a:latin typeface="AppleMyungjo" pitchFamily="2" charset="-127"/>
                <a:ea typeface="AppleMyungjo" pitchFamily="2" charset="-127"/>
              </a:rPr>
              <a:t>Qianyi</a:t>
            </a:r>
            <a:r>
              <a:rPr lang="en-US" dirty="0">
                <a:latin typeface="AppleMyungjo" pitchFamily="2" charset="-127"/>
                <a:ea typeface="AppleMyungjo" pitchFamily="2" charset="-127"/>
              </a:rPr>
              <a:t> Yu</a:t>
            </a:r>
          </a:p>
          <a:p>
            <a:pPr algn="l"/>
            <a:endParaRPr lang="en-US" dirty="0">
              <a:latin typeface="AppleMyungjo" pitchFamily="2" charset="-127"/>
              <a:ea typeface="AppleMyungjo" pitchFamily="2" charset="-127"/>
            </a:endParaRPr>
          </a:p>
        </p:txBody>
      </p:sp>
      <p:sp>
        <p:nvSpPr>
          <p:cNvPr id="6" name="Title 1">
            <a:extLst>
              <a:ext uri="{FF2B5EF4-FFF2-40B4-BE49-F238E27FC236}">
                <a16:creationId xmlns:a16="http://schemas.microsoft.com/office/drawing/2014/main" id="{7ACE6CFC-459A-DDEB-6D56-50344B03C001}"/>
              </a:ext>
            </a:extLst>
          </p:cNvPr>
          <p:cNvSpPr txBox="1">
            <a:spLocks/>
          </p:cNvSpPr>
          <p:nvPr/>
        </p:nvSpPr>
        <p:spPr>
          <a:xfrm>
            <a:off x="489402" y="538886"/>
            <a:ext cx="4899039" cy="3346901"/>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AppleMyungjo" pitchFamily="2" charset="-127"/>
                <a:ea typeface="AppleMyungjo" pitchFamily="2" charset="-127"/>
                <a:cs typeface="Rastanty Cortez" panose="020F0502020204030204" pitchFamily="34" charset="0"/>
              </a:rPr>
              <a:t>Forecasting Animal Shelter Intake: </a:t>
            </a:r>
            <a:br>
              <a:rPr lang="en-US" sz="4400" dirty="0">
                <a:latin typeface="AppleMyungjo" pitchFamily="2" charset="-127"/>
                <a:ea typeface="AppleMyungjo" pitchFamily="2" charset="-127"/>
                <a:cs typeface="Rastanty Cortez" panose="020F0502020204030204" pitchFamily="34" charset="0"/>
              </a:rPr>
            </a:br>
            <a:r>
              <a:rPr lang="en-US" sz="4400" dirty="0">
                <a:latin typeface="AppleMyungjo" pitchFamily="2" charset="-127"/>
                <a:ea typeface="AppleMyungjo" pitchFamily="2" charset="-127"/>
                <a:cs typeface="Rastanty Cortez" panose="020F0502020204030204" pitchFamily="34" charset="0"/>
              </a:rPr>
              <a:t>Insights and Recommendations</a:t>
            </a:r>
          </a:p>
        </p:txBody>
      </p:sp>
    </p:spTree>
    <p:extLst>
      <p:ext uri="{BB962C8B-B14F-4D97-AF65-F5344CB8AC3E}">
        <p14:creationId xmlns:p14="http://schemas.microsoft.com/office/powerpoint/2010/main" val="623997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Dashboard 1">
            <a:extLst>
              <a:ext uri="{FF2B5EF4-FFF2-40B4-BE49-F238E27FC236}">
                <a16:creationId xmlns:a16="http://schemas.microsoft.com/office/drawing/2014/main" id="{4BEE16B1-C512-C721-802D-1489E3FC9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0444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889B4-82B2-A37E-8E87-7D976FF38904}"/>
              </a:ext>
            </a:extLst>
          </p:cNvPr>
          <p:cNvSpPr>
            <a:spLocks noGrp="1"/>
          </p:cNvSpPr>
          <p:nvPr>
            <p:ph type="title"/>
          </p:nvPr>
        </p:nvSpPr>
        <p:spPr/>
        <p:txBody>
          <a:bodyPr>
            <a:normAutofit/>
          </a:bodyPr>
          <a:lstStyle/>
          <a:p>
            <a:r>
              <a:rPr lang="en-US" sz="4000" dirty="0">
                <a:latin typeface="AppleMyungjo" pitchFamily="2" charset="-127"/>
                <a:ea typeface="AppleMyungjo" pitchFamily="2" charset="-127"/>
              </a:rPr>
              <a:t>Key Forecast Insights and Recommendations</a:t>
            </a:r>
          </a:p>
        </p:txBody>
      </p:sp>
      <p:sp>
        <p:nvSpPr>
          <p:cNvPr id="3" name="Content Placeholder 2">
            <a:extLst>
              <a:ext uri="{FF2B5EF4-FFF2-40B4-BE49-F238E27FC236}">
                <a16:creationId xmlns:a16="http://schemas.microsoft.com/office/drawing/2014/main" id="{7062B33D-C08B-ADCA-E62D-86C38A054E25}"/>
              </a:ext>
            </a:extLst>
          </p:cNvPr>
          <p:cNvSpPr>
            <a:spLocks noGrp="1"/>
          </p:cNvSpPr>
          <p:nvPr>
            <p:ph idx="1"/>
          </p:nvPr>
        </p:nvSpPr>
        <p:spPr/>
        <p:txBody>
          <a:bodyPr>
            <a:normAutofit fontScale="85000" lnSpcReduction="20000"/>
          </a:bodyPr>
          <a:lstStyle/>
          <a:p>
            <a:r>
              <a:rPr lang="en-US" b="1" dirty="0">
                <a:latin typeface="AppleMyungjo" pitchFamily="2" charset="-127"/>
                <a:ea typeface="AppleMyungjo" pitchFamily="2" charset="-127"/>
              </a:rPr>
              <a:t>Forecast Insights</a:t>
            </a:r>
            <a:r>
              <a:rPr lang="en-US" dirty="0">
                <a:latin typeface="AppleMyungjo" pitchFamily="2" charset="-127"/>
                <a:ea typeface="AppleMyungjo" pitchFamily="2" charset="-127"/>
              </a:rPr>
              <a:t>:</a:t>
            </a:r>
          </a:p>
          <a:p>
            <a:pPr lvl="1"/>
            <a:r>
              <a:rPr lang="en-US" b="1" dirty="0">
                <a:latin typeface="AppleMyungjo" pitchFamily="2" charset="-127"/>
                <a:ea typeface="AppleMyungjo" pitchFamily="2" charset="-127"/>
              </a:rPr>
              <a:t>Seasonality</a:t>
            </a:r>
            <a:r>
              <a:rPr lang="en-US" dirty="0">
                <a:latin typeface="AppleMyungjo" pitchFamily="2" charset="-127"/>
                <a:ea typeface="AppleMyungjo" pitchFamily="2" charset="-127"/>
              </a:rPr>
              <a:t>: Intakes peak during spring and summer, with a decline in winter.</a:t>
            </a:r>
          </a:p>
          <a:p>
            <a:pPr lvl="1"/>
            <a:r>
              <a:rPr lang="en-US" b="1" dirty="0">
                <a:latin typeface="AppleMyungjo" pitchFamily="2" charset="-127"/>
                <a:ea typeface="AppleMyungjo" pitchFamily="2" charset="-127"/>
              </a:rPr>
              <a:t>Stray Animals</a:t>
            </a:r>
            <a:r>
              <a:rPr lang="en-US" dirty="0">
                <a:latin typeface="AppleMyungjo" pitchFamily="2" charset="-127"/>
                <a:ea typeface="AppleMyungjo" pitchFamily="2" charset="-127"/>
              </a:rPr>
              <a:t>: The majority of intakes are strays, creating consistent demand for resources.</a:t>
            </a:r>
          </a:p>
          <a:p>
            <a:pPr lvl="1"/>
            <a:r>
              <a:rPr lang="en-US" b="1" dirty="0">
                <a:latin typeface="AppleMyungjo" pitchFamily="2" charset="-127"/>
                <a:ea typeface="AppleMyungjo" pitchFamily="2" charset="-127"/>
              </a:rPr>
              <a:t>Adoption Trends</a:t>
            </a:r>
            <a:r>
              <a:rPr lang="en-US" dirty="0">
                <a:latin typeface="AppleMyungjo" pitchFamily="2" charset="-127"/>
                <a:ea typeface="AppleMyungjo" pitchFamily="2" charset="-127"/>
              </a:rPr>
              <a:t>: Adoption rates remain high, but recent efficiency dips may signal a need for intervention.</a:t>
            </a:r>
          </a:p>
          <a:p>
            <a:pPr lvl="1"/>
            <a:r>
              <a:rPr lang="en-US" b="1" dirty="0">
                <a:latin typeface="AppleMyungjo" pitchFamily="2" charset="-127"/>
                <a:ea typeface="AppleMyungjo" pitchFamily="2" charset="-127"/>
              </a:rPr>
              <a:t>Future Intake</a:t>
            </a:r>
            <a:r>
              <a:rPr lang="en-US" dirty="0">
                <a:latin typeface="AppleMyungjo" pitchFamily="2" charset="-127"/>
                <a:ea typeface="AppleMyungjo" pitchFamily="2" charset="-127"/>
              </a:rPr>
              <a:t>: Forecasted increases in early 2025 suggest preparation for higher intake volumes.</a:t>
            </a:r>
          </a:p>
          <a:p>
            <a:r>
              <a:rPr lang="en-US" b="1" dirty="0">
                <a:latin typeface="AppleMyungjo" pitchFamily="2" charset="-127"/>
                <a:ea typeface="AppleMyungjo" pitchFamily="2" charset="-127"/>
              </a:rPr>
              <a:t>Recommendations</a:t>
            </a:r>
            <a:r>
              <a:rPr lang="en-US" dirty="0">
                <a:latin typeface="AppleMyungjo" pitchFamily="2" charset="-127"/>
                <a:ea typeface="AppleMyungjo" pitchFamily="2" charset="-127"/>
              </a:rPr>
              <a:t>:</a:t>
            </a:r>
          </a:p>
          <a:p>
            <a:pPr lvl="1"/>
            <a:r>
              <a:rPr lang="en-US" b="1" dirty="0">
                <a:latin typeface="AppleMyungjo" pitchFamily="2" charset="-127"/>
                <a:ea typeface="AppleMyungjo" pitchFamily="2" charset="-127"/>
              </a:rPr>
              <a:t>Staffing</a:t>
            </a:r>
            <a:r>
              <a:rPr lang="en-US" dirty="0">
                <a:latin typeface="AppleMyungjo" pitchFamily="2" charset="-127"/>
                <a:ea typeface="AppleMyungjo" pitchFamily="2" charset="-127"/>
              </a:rPr>
              <a:t>: Increase staff availability during intake peaks in spring and summer.</a:t>
            </a:r>
          </a:p>
          <a:p>
            <a:pPr lvl="1"/>
            <a:r>
              <a:rPr lang="en-US" b="1" dirty="0">
                <a:latin typeface="AppleMyungjo" pitchFamily="2" charset="-127"/>
                <a:ea typeface="AppleMyungjo" pitchFamily="2" charset="-127"/>
              </a:rPr>
              <a:t>Resources</a:t>
            </a:r>
            <a:r>
              <a:rPr lang="en-US" dirty="0">
                <a:latin typeface="AppleMyungjo" pitchFamily="2" charset="-127"/>
                <a:ea typeface="AppleMyungjo" pitchFamily="2" charset="-127"/>
              </a:rPr>
              <a:t>: Allocate more food, space, and supplies to handle forecasted growth in intake.</a:t>
            </a:r>
          </a:p>
          <a:p>
            <a:pPr lvl="1"/>
            <a:r>
              <a:rPr lang="en-US" b="1" dirty="0">
                <a:latin typeface="AppleMyungjo" pitchFamily="2" charset="-127"/>
                <a:ea typeface="AppleMyungjo" pitchFamily="2" charset="-127"/>
              </a:rPr>
              <a:t>Outreach</a:t>
            </a:r>
            <a:r>
              <a:rPr lang="en-US" dirty="0">
                <a:latin typeface="AppleMyungjo" pitchFamily="2" charset="-127"/>
                <a:ea typeface="AppleMyungjo" pitchFamily="2" charset="-127"/>
              </a:rPr>
              <a:t>: Enhance stray management programs to address the primary source of intakes.</a:t>
            </a:r>
          </a:p>
          <a:p>
            <a:pPr lvl="1"/>
            <a:r>
              <a:rPr lang="en-US" b="1" dirty="0">
                <a:latin typeface="AppleMyungjo" pitchFamily="2" charset="-127"/>
                <a:ea typeface="AppleMyungjo" pitchFamily="2" charset="-127"/>
              </a:rPr>
              <a:t>Adoption Support</a:t>
            </a:r>
            <a:r>
              <a:rPr lang="en-US" dirty="0">
                <a:latin typeface="AppleMyungjo" pitchFamily="2" charset="-127"/>
                <a:ea typeface="AppleMyungjo" pitchFamily="2" charset="-127"/>
              </a:rPr>
              <a:t>: Investigate recent dips in adoption efficiency and improve promotion efforts.</a:t>
            </a:r>
          </a:p>
          <a:p>
            <a:endParaRPr lang="en-US" dirty="0"/>
          </a:p>
        </p:txBody>
      </p:sp>
    </p:spTree>
    <p:extLst>
      <p:ext uri="{BB962C8B-B14F-4D97-AF65-F5344CB8AC3E}">
        <p14:creationId xmlns:p14="http://schemas.microsoft.com/office/powerpoint/2010/main" val="698282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EE3BB-FC98-B73B-62D5-BCCCB9F132BB}"/>
              </a:ext>
            </a:extLst>
          </p:cNvPr>
          <p:cNvSpPr>
            <a:spLocks noGrp="1"/>
          </p:cNvSpPr>
          <p:nvPr>
            <p:ph type="title"/>
          </p:nvPr>
        </p:nvSpPr>
        <p:spPr/>
        <p:txBody>
          <a:bodyPr>
            <a:normAutofit/>
          </a:bodyPr>
          <a:lstStyle/>
          <a:p>
            <a:r>
              <a:rPr lang="en-US" sz="4000" dirty="0">
                <a:latin typeface="AppleMyungjo" pitchFamily="2" charset="-127"/>
                <a:ea typeface="AppleMyungjo" pitchFamily="2" charset="-127"/>
              </a:rPr>
              <a:t>Improvement Ideas</a:t>
            </a:r>
          </a:p>
        </p:txBody>
      </p:sp>
      <p:sp>
        <p:nvSpPr>
          <p:cNvPr id="3" name="Content Placeholder 2">
            <a:extLst>
              <a:ext uri="{FF2B5EF4-FFF2-40B4-BE49-F238E27FC236}">
                <a16:creationId xmlns:a16="http://schemas.microsoft.com/office/drawing/2014/main" id="{A55FDB1A-D6B9-4D6F-F470-6472D265A1D5}"/>
              </a:ext>
            </a:extLst>
          </p:cNvPr>
          <p:cNvSpPr>
            <a:spLocks noGrp="1"/>
          </p:cNvSpPr>
          <p:nvPr>
            <p:ph idx="1"/>
          </p:nvPr>
        </p:nvSpPr>
        <p:spPr/>
        <p:txBody>
          <a:bodyPr>
            <a:normAutofit fontScale="92500" lnSpcReduction="10000"/>
          </a:bodyPr>
          <a:lstStyle/>
          <a:p>
            <a:r>
              <a:rPr lang="en-US" b="1" dirty="0">
                <a:latin typeface="AppleMyungjo" pitchFamily="2" charset="-127"/>
                <a:ea typeface="AppleMyungjo" pitchFamily="2" charset="-127"/>
              </a:rPr>
              <a:t>Data Preparation</a:t>
            </a:r>
            <a:endParaRPr lang="en-US" dirty="0">
              <a:latin typeface="AppleMyungjo" pitchFamily="2" charset="-127"/>
              <a:ea typeface="AppleMyungjo" pitchFamily="2" charset="-127"/>
            </a:endParaRPr>
          </a:p>
          <a:p>
            <a:pPr lvl="1"/>
            <a:r>
              <a:rPr lang="en-US" b="1" dirty="0">
                <a:latin typeface="AppleMyungjo" pitchFamily="2" charset="-127"/>
                <a:ea typeface="AppleMyungjo" pitchFamily="2" charset="-127"/>
              </a:rPr>
              <a:t>Outlier Treatment</a:t>
            </a:r>
            <a:r>
              <a:rPr lang="en-US" dirty="0">
                <a:latin typeface="AppleMyungjo" pitchFamily="2" charset="-127"/>
                <a:ea typeface="AppleMyungjo" pitchFamily="2" charset="-127"/>
              </a:rPr>
              <a:t>: Outliers can distort the model's understanding of trends. To reduce their effect, apply strategies like </a:t>
            </a:r>
            <a:r>
              <a:rPr lang="en-US" dirty="0" err="1">
                <a:latin typeface="AppleMyungjo" pitchFamily="2" charset="-127"/>
                <a:ea typeface="AppleMyungjo" pitchFamily="2" charset="-127"/>
              </a:rPr>
              <a:t>Winsorization</a:t>
            </a:r>
            <a:r>
              <a:rPr lang="en-US" dirty="0">
                <a:latin typeface="AppleMyungjo" pitchFamily="2" charset="-127"/>
                <a:ea typeface="AppleMyungjo" pitchFamily="2" charset="-127"/>
              </a:rPr>
              <a:t> or IQR filtering.</a:t>
            </a:r>
          </a:p>
          <a:p>
            <a:pPr lvl="1"/>
            <a:r>
              <a:rPr lang="en-US" b="1" dirty="0">
                <a:latin typeface="AppleMyungjo" pitchFamily="2" charset="-127"/>
                <a:ea typeface="AppleMyungjo" pitchFamily="2" charset="-127"/>
              </a:rPr>
              <a:t>Missing Data Handling</a:t>
            </a:r>
            <a:r>
              <a:rPr lang="en-US" dirty="0">
                <a:latin typeface="AppleMyungjo" pitchFamily="2" charset="-127"/>
                <a:ea typeface="AppleMyungjo" pitchFamily="2" charset="-127"/>
              </a:rPr>
              <a:t>: Use simple methods to fill in any gaps in the data, such as linear interpolation or or replacing missing values with averages. This guarantees data consistency and prevents forecasting errors.</a:t>
            </a:r>
          </a:p>
          <a:p>
            <a:r>
              <a:rPr lang="en-US" b="1" dirty="0">
                <a:latin typeface="AppleMyungjo" pitchFamily="2" charset="-127"/>
                <a:ea typeface="AppleMyungjo" pitchFamily="2" charset="-127"/>
              </a:rPr>
              <a:t>Advanced Modeling</a:t>
            </a:r>
            <a:endParaRPr lang="en-US" dirty="0">
              <a:latin typeface="AppleMyungjo" pitchFamily="2" charset="-127"/>
              <a:ea typeface="AppleMyungjo" pitchFamily="2" charset="-127"/>
            </a:endParaRPr>
          </a:p>
          <a:p>
            <a:pPr lvl="1"/>
            <a:r>
              <a:rPr lang="en-US" b="1" dirty="0">
                <a:latin typeface="AppleMyungjo" pitchFamily="2" charset="-127"/>
                <a:ea typeface="AppleMyungjo" pitchFamily="2" charset="-127"/>
              </a:rPr>
              <a:t>Exponential Smoothing (ETS)</a:t>
            </a:r>
            <a:r>
              <a:rPr lang="en-US" dirty="0">
                <a:latin typeface="AppleMyungjo" pitchFamily="2" charset="-127"/>
                <a:ea typeface="AppleMyungjo" pitchFamily="2" charset="-127"/>
              </a:rPr>
              <a:t>: Utilize ETS models to explore different combinations of error, trend, and seasonality. This approach is strong for capturing smoother trends and patterns.</a:t>
            </a:r>
          </a:p>
          <a:p>
            <a:pPr lvl="1"/>
            <a:r>
              <a:rPr lang="en-US" b="1" dirty="0">
                <a:latin typeface="AppleMyungjo" pitchFamily="2" charset="-127"/>
                <a:ea typeface="AppleMyungjo" pitchFamily="2" charset="-127"/>
              </a:rPr>
              <a:t>Hybrid Models</a:t>
            </a:r>
            <a:r>
              <a:rPr lang="en-US" dirty="0">
                <a:latin typeface="AppleMyungjo" pitchFamily="2" charset="-127"/>
                <a:ea typeface="AppleMyungjo" pitchFamily="2" charset="-127"/>
              </a:rPr>
              <a:t>: Combine ARIMA with ETS or introduce machine learning techniques like Random Forest or other methods to reveal non-linear relationships and improve forecast accuracy.</a:t>
            </a:r>
          </a:p>
          <a:p>
            <a:endParaRPr lang="en-US" dirty="0"/>
          </a:p>
        </p:txBody>
      </p:sp>
    </p:spTree>
    <p:extLst>
      <p:ext uri="{BB962C8B-B14F-4D97-AF65-F5344CB8AC3E}">
        <p14:creationId xmlns:p14="http://schemas.microsoft.com/office/powerpoint/2010/main" val="607952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at wearing a glove&#10;&#10;Description automatically generated">
            <a:extLst>
              <a:ext uri="{FF2B5EF4-FFF2-40B4-BE49-F238E27FC236}">
                <a16:creationId xmlns:a16="http://schemas.microsoft.com/office/drawing/2014/main" id="{EDE94DD8-68BA-6FD2-C46E-9B1077FD8141}"/>
              </a:ext>
            </a:extLst>
          </p:cNvPr>
          <p:cNvPicPr>
            <a:picLocks noGrp="1" noChangeAspect="1"/>
          </p:cNvPicPr>
          <p:nvPr>
            <p:ph idx="1"/>
          </p:nvPr>
        </p:nvPicPr>
        <p:blipFill>
          <a:blip r:embed="rId2"/>
          <a:srcRect l="18171" r="28636"/>
          <a:stretch/>
        </p:blipFill>
        <p:spPr>
          <a:xfrm rot="5400000">
            <a:off x="1405822" y="-1405821"/>
            <a:ext cx="6858000" cy="9669642"/>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422704-F820-D765-0102-9DF595C2BA79}"/>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a:t>Thank You</a:t>
            </a:r>
          </a:p>
        </p:txBody>
      </p:sp>
      <p:pic>
        <p:nvPicPr>
          <p:cNvPr id="6" name="Picture 5">
            <a:extLst>
              <a:ext uri="{FF2B5EF4-FFF2-40B4-BE49-F238E27FC236}">
                <a16:creationId xmlns:a16="http://schemas.microsoft.com/office/drawing/2014/main" id="{58BA27F2-3993-0FDA-5DA4-74BC22F29D8A}"/>
              </a:ext>
            </a:extLst>
          </p:cNvPr>
          <p:cNvPicPr>
            <a:picLocks noChangeAspect="1"/>
          </p:cNvPicPr>
          <p:nvPr/>
        </p:nvPicPr>
        <p:blipFill>
          <a:blip r:embed="rId3"/>
          <a:stretch>
            <a:fillRect/>
          </a:stretch>
        </p:blipFill>
        <p:spPr>
          <a:xfrm>
            <a:off x="9904375" y="5178922"/>
            <a:ext cx="2049844" cy="1671045"/>
          </a:xfrm>
          <a:prstGeom prst="rect">
            <a:avLst/>
          </a:prstGeom>
        </p:spPr>
      </p:pic>
    </p:spTree>
    <p:extLst>
      <p:ext uri="{BB962C8B-B14F-4D97-AF65-F5344CB8AC3E}">
        <p14:creationId xmlns:p14="http://schemas.microsoft.com/office/powerpoint/2010/main" val="423376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C0005-FC02-6CF1-4551-F7006B3BA0FB}"/>
              </a:ext>
            </a:extLst>
          </p:cNvPr>
          <p:cNvSpPr>
            <a:spLocks noGrp="1"/>
          </p:cNvSpPr>
          <p:nvPr>
            <p:ph type="title"/>
          </p:nvPr>
        </p:nvSpPr>
        <p:spPr/>
        <p:txBody>
          <a:bodyPr/>
          <a:lstStyle/>
          <a:p>
            <a:r>
              <a:rPr lang="en-US" dirty="0">
                <a:latin typeface="AppleMyungjo" pitchFamily="2" charset="-127"/>
                <a:ea typeface="AppleMyungjo" pitchFamily="2" charset="-127"/>
              </a:rPr>
              <a:t>Shelter Resource Challenges</a:t>
            </a:r>
          </a:p>
        </p:txBody>
      </p:sp>
      <p:graphicFrame>
        <p:nvGraphicFramePr>
          <p:cNvPr id="5" name="Content Placeholder 2">
            <a:extLst>
              <a:ext uri="{FF2B5EF4-FFF2-40B4-BE49-F238E27FC236}">
                <a16:creationId xmlns:a16="http://schemas.microsoft.com/office/drawing/2014/main" id="{7BC075CF-8B03-6956-4488-11F6BB6815AE}"/>
              </a:ext>
            </a:extLst>
          </p:cNvPr>
          <p:cNvGraphicFramePr>
            <a:graphicFrameLocks noGrp="1"/>
          </p:cNvGraphicFramePr>
          <p:nvPr>
            <p:ph idx="1"/>
            <p:extLst>
              <p:ext uri="{D42A27DB-BD31-4B8C-83A1-F6EECF244321}">
                <p14:modId xmlns:p14="http://schemas.microsoft.com/office/powerpoint/2010/main" val="2459640943"/>
              </p:ext>
            </p:extLst>
          </p:nvPr>
        </p:nvGraphicFramePr>
        <p:xfrm>
          <a:off x="838200" y="147670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8427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7957B-0606-1196-D33B-99C34F8EEB5C}"/>
              </a:ext>
            </a:extLst>
          </p:cNvPr>
          <p:cNvSpPr>
            <a:spLocks noGrp="1"/>
          </p:cNvSpPr>
          <p:nvPr>
            <p:ph type="title"/>
          </p:nvPr>
        </p:nvSpPr>
        <p:spPr>
          <a:xfrm>
            <a:off x="4833366" y="543070"/>
            <a:ext cx="6870954" cy="1675626"/>
          </a:xfrm>
        </p:spPr>
        <p:txBody>
          <a:bodyPr>
            <a:normAutofit/>
          </a:bodyPr>
          <a:lstStyle/>
          <a:p>
            <a:r>
              <a:rPr lang="en-US" sz="4000" dirty="0">
                <a:latin typeface="AppleMyungjo" pitchFamily="2" charset="-127"/>
                <a:ea typeface="AppleMyungjo" pitchFamily="2" charset="-127"/>
              </a:rPr>
              <a:t>Data Overview and Insights</a:t>
            </a:r>
          </a:p>
        </p:txBody>
      </p:sp>
      <p:pic>
        <p:nvPicPr>
          <p:cNvPr id="5" name="Picture 4">
            <a:extLst>
              <a:ext uri="{FF2B5EF4-FFF2-40B4-BE49-F238E27FC236}">
                <a16:creationId xmlns:a16="http://schemas.microsoft.com/office/drawing/2014/main" id="{899901B0-664D-BF4B-9548-3D65667CE703}"/>
              </a:ext>
            </a:extLst>
          </p:cNvPr>
          <p:cNvPicPr>
            <a:picLocks noChangeAspect="1"/>
          </p:cNvPicPr>
          <p:nvPr/>
        </p:nvPicPr>
        <p:blipFill>
          <a:blip r:embed="rId3"/>
          <a:srcRect t="6602" r="3" b="9691"/>
          <a:stretch/>
        </p:blipFill>
        <p:spPr>
          <a:xfrm>
            <a:off x="20" y="1"/>
            <a:ext cx="4187091" cy="2164321"/>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6762642E-0D5E-A490-7D74-4D7432A447FA}"/>
              </a:ext>
            </a:extLst>
          </p:cNvPr>
          <p:cNvPicPr>
            <a:picLocks noChangeAspect="1"/>
          </p:cNvPicPr>
          <p:nvPr/>
        </p:nvPicPr>
        <p:blipFill>
          <a:blip r:embed="rId4"/>
          <a:srcRect t="13849" r="3" b="3"/>
          <a:stretch/>
        </p:blipFill>
        <p:spPr>
          <a:xfrm>
            <a:off x="20" y="2342320"/>
            <a:ext cx="4187091" cy="2164321"/>
          </a:xfrm>
          <a:prstGeom prst="rect">
            <a:avLst/>
          </a:prstGeom>
        </p:spPr>
      </p:pic>
      <p:pic>
        <p:nvPicPr>
          <p:cNvPr id="4" name="Content Placeholder 6" descr="A blue line graph with text&#10;&#10;Description automatically generated">
            <a:extLst>
              <a:ext uri="{FF2B5EF4-FFF2-40B4-BE49-F238E27FC236}">
                <a16:creationId xmlns:a16="http://schemas.microsoft.com/office/drawing/2014/main" id="{1AB20159-F57C-C5F4-025F-92BF52922843}"/>
              </a:ext>
            </a:extLst>
          </p:cNvPr>
          <p:cNvPicPr>
            <a:picLocks noChangeAspect="1"/>
          </p:cNvPicPr>
          <p:nvPr/>
        </p:nvPicPr>
        <p:blipFill>
          <a:blip r:embed="rId5"/>
          <a:srcRect t="14596" r="3" b="1697"/>
          <a:stretch/>
        </p:blipFill>
        <p:spPr>
          <a:xfrm>
            <a:off x="20" y="4693680"/>
            <a:ext cx="4187091" cy="2164321"/>
          </a:xfrm>
          <a:prstGeom prst="rect">
            <a:avLst/>
          </a:prstGeom>
        </p:spPr>
      </p:pic>
      <p:sp>
        <p:nvSpPr>
          <p:cNvPr id="3" name="Content Placeholder 2">
            <a:extLst>
              <a:ext uri="{FF2B5EF4-FFF2-40B4-BE49-F238E27FC236}">
                <a16:creationId xmlns:a16="http://schemas.microsoft.com/office/drawing/2014/main" id="{26D011E3-AB1A-6903-6322-0682EEFE5CCD}"/>
              </a:ext>
            </a:extLst>
          </p:cNvPr>
          <p:cNvSpPr>
            <a:spLocks noGrp="1"/>
          </p:cNvSpPr>
          <p:nvPr>
            <p:ph idx="1"/>
          </p:nvPr>
        </p:nvSpPr>
        <p:spPr>
          <a:xfrm>
            <a:off x="4833366" y="2039333"/>
            <a:ext cx="6870954" cy="3736507"/>
          </a:xfrm>
        </p:spPr>
        <p:txBody>
          <a:bodyPr>
            <a:noAutofit/>
          </a:bodyPr>
          <a:lstStyle/>
          <a:p>
            <a:r>
              <a:rPr lang="en-US" sz="1600" b="1" dirty="0">
                <a:latin typeface="AppleMyungjo" pitchFamily="2" charset="-127"/>
                <a:ea typeface="AppleMyungjo" pitchFamily="2" charset="-127"/>
              </a:rPr>
              <a:t>Source:</a:t>
            </a:r>
            <a:br>
              <a:rPr lang="en-US" sz="1600" dirty="0">
                <a:latin typeface="AppleMyungjo" pitchFamily="2" charset="-127"/>
                <a:ea typeface="AppleMyungjo" pitchFamily="2" charset="-127"/>
              </a:rPr>
            </a:br>
            <a:r>
              <a:rPr lang="en-US" sz="1600" dirty="0">
                <a:latin typeface="AppleMyungjo" pitchFamily="2" charset="-127"/>
                <a:ea typeface="AppleMyungjo" pitchFamily="2" charset="-127"/>
                <a:hlinkClick r:id="rId6"/>
              </a:rPr>
              <a:t>San Jose Animal Shelter Intake and Outcomes Dataset</a:t>
            </a:r>
            <a:endParaRPr lang="en-US" sz="1600" dirty="0">
              <a:latin typeface="AppleMyungjo" pitchFamily="2" charset="-127"/>
              <a:ea typeface="AppleMyungjo" pitchFamily="2" charset="-127"/>
            </a:endParaRPr>
          </a:p>
          <a:p>
            <a:r>
              <a:rPr lang="en-US" sz="1600" b="1" dirty="0">
                <a:latin typeface="AppleMyungjo" pitchFamily="2" charset="-127"/>
                <a:ea typeface="AppleMyungjo" pitchFamily="2" charset="-127"/>
              </a:rPr>
              <a:t>Timeframe:</a:t>
            </a:r>
            <a:br>
              <a:rPr lang="en-US" sz="1600" dirty="0">
                <a:latin typeface="AppleMyungjo" pitchFamily="2" charset="-127"/>
                <a:ea typeface="AppleMyungjo" pitchFamily="2" charset="-127"/>
              </a:rPr>
            </a:br>
            <a:r>
              <a:rPr lang="en-US" sz="1600" dirty="0">
                <a:latin typeface="AppleMyungjo" pitchFamily="2" charset="-127"/>
                <a:ea typeface="AppleMyungjo" pitchFamily="2" charset="-127"/>
              </a:rPr>
              <a:t>Filtered data from January 2022 to November 2024.</a:t>
            </a:r>
          </a:p>
          <a:p>
            <a:r>
              <a:rPr lang="en-US" sz="1600" b="1" dirty="0">
                <a:latin typeface="AppleMyungjo" pitchFamily="2" charset="-127"/>
                <a:ea typeface="AppleMyungjo" pitchFamily="2" charset="-127"/>
              </a:rPr>
              <a:t>Key Variables in the Dataset:</a:t>
            </a:r>
            <a:endParaRPr lang="en-US" sz="1600" dirty="0">
              <a:latin typeface="AppleMyungjo" pitchFamily="2" charset="-127"/>
              <a:ea typeface="AppleMyungjo" pitchFamily="2" charset="-127"/>
            </a:endParaRPr>
          </a:p>
          <a:p>
            <a:pPr lvl="1"/>
            <a:r>
              <a:rPr lang="en-US" sz="1600" b="1" dirty="0">
                <a:latin typeface="AppleMyungjo" pitchFamily="2" charset="-127"/>
                <a:ea typeface="AppleMyungjo" pitchFamily="2" charset="-127"/>
              </a:rPr>
              <a:t>Animal Type:</a:t>
            </a:r>
            <a:r>
              <a:rPr lang="en-US" sz="1600" dirty="0">
                <a:latin typeface="AppleMyungjo" pitchFamily="2" charset="-127"/>
                <a:ea typeface="AppleMyungjo" pitchFamily="2" charset="-127"/>
              </a:rPr>
              <a:t> Species of the animal (e.g., Dog, Cat, Bird, etc.).</a:t>
            </a:r>
          </a:p>
          <a:p>
            <a:pPr lvl="1"/>
            <a:r>
              <a:rPr lang="en-US" sz="1600" b="1" dirty="0">
                <a:latin typeface="AppleMyungjo" pitchFamily="2" charset="-127"/>
                <a:ea typeface="AppleMyungjo" pitchFamily="2" charset="-127"/>
              </a:rPr>
              <a:t>Primary Color:</a:t>
            </a:r>
            <a:r>
              <a:rPr lang="en-US" sz="1600" dirty="0">
                <a:latin typeface="AppleMyungjo" pitchFamily="2" charset="-127"/>
                <a:ea typeface="AppleMyungjo" pitchFamily="2" charset="-127"/>
              </a:rPr>
              <a:t> The primary color of the animal.</a:t>
            </a:r>
          </a:p>
          <a:p>
            <a:pPr lvl="1"/>
            <a:r>
              <a:rPr lang="en-US" sz="1600" b="1" dirty="0">
                <a:latin typeface="AppleMyungjo" pitchFamily="2" charset="-127"/>
                <a:ea typeface="AppleMyungjo" pitchFamily="2" charset="-127"/>
              </a:rPr>
              <a:t>Sex:</a:t>
            </a:r>
            <a:r>
              <a:rPr lang="en-US" sz="1600" dirty="0">
                <a:latin typeface="AppleMyungjo" pitchFamily="2" charset="-127"/>
                <a:ea typeface="AppleMyungjo" pitchFamily="2" charset="-127"/>
              </a:rPr>
              <a:t> The animal's gender (e.g., Male, Female, Unknown).</a:t>
            </a:r>
          </a:p>
          <a:p>
            <a:pPr lvl="1"/>
            <a:r>
              <a:rPr lang="en-US" sz="1600" b="1" dirty="0">
                <a:latin typeface="AppleMyungjo" pitchFamily="2" charset="-127"/>
                <a:ea typeface="AppleMyungjo" pitchFamily="2" charset="-127"/>
              </a:rPr>
              <a:t>Intake Date:</a:t>
            </a:r>
            <a:r>
              <a:rPr lang="en-US" sz="1600" dirty="0">
                <a:latin typeface="AppleMyungjo" pitchFamily="2" charset="-127"/>
                <a:ea typeface="AppleMyungjo" pitchFamily="2" charset="-127"/>
              </a:rPr>
              <a:t> The date when the animal was taken into the shelter.</a:t>
            </a:r>
          </a:p>
          <a:p>
            <a:pPr lvl="1"/>
            <a:r>
              <a:rPr lang="en-US" sz="1600" b="1" dirty="0">
                <a:latin typeface="AppleMyungjo" pitchFamily="2" charset="-127"/>
                <a:ea typeface="AppleMyungjo" pitchFamily="2" charset="-127"/>
              </a:rPr>
              <a:t>Intake Type:</a:t>
            </a:r>
            <a:r>
              <a:rPr lang="en-US" sz="1600" dirty="0">
                <a:latin typeface="AppleMyungjo" pitchFamily="2" charset="-127"/>
                <a:ea typeface="AppleMyungjo" pitchFamily="2" charset="-127"/>
              </a:rPr>
              <a:t> The reason or condition under which the animal was brought in (e.g., Stray, Owner Surrender).</a:t>
            </a:r>
          </a:p>
          <a:p>
            <a:pPr lvl="1"/>
            <a:r>
              <a:rPr lang="en-US" sz="1600" b="1" dirty="0">
                <a:latin typeface="AppleMyungjo" pitchFamily="2" charset="-127"/>
                <a:ea typeface="AppleMyungjo" pitchFamily="2" charset="-127"/>
              </a:rPr>
              <a:t>Intake Condition:</a:t>
            </a:r>
            <a:r>
              <a:rPr lang="en-US" sz="1600" dirty="0">
                <a:latin typeface="AppleMyungjo" pitchFamily="2" charset="-127"/>
                <a:ea typeface="AppleMyungjo" pitchFamily="2" charset="-127"/>
              </a:rPr>
              <a:t> The physical condition upon intake (e.g., Normal, Injured).</a:t>
            </a:r>
          </a:p>
          <a:p>
            <a:pPr lvl="1"/>
            <a:r>
              <a:rPr lang="en-US" sz="1600" b="1" dirty="0">
                <a:latin typeface="AppleMyungjo" pitchFamily="2" charset="-127"/>
                <a:ea typeface="AppleMyungjo" pitchFamily="2" charset="-127"/>
              </a:rPr>
              <a:t>Outcome Type:</a:t>
            </a:r>
            <a:r>
              <a:rPr lang="en-US" sz="1600" dirty="0">
                <a:latin typeface="AppleMyungjo" pitchFamily="2" charset="-127"/>
                <a:ea typeface="AppleMyungjo" pitchFamily="2" charset="-127"/>
              </a:rPr>
              <a:t> The outcome for the animal (e.g., Adoption, Transfer, Return to Owner).</a:t>
            </a:r>
          </a:p>
        </p:txBody>
      </p:sp>
    </p:spTree>
    <p:extLst>
      <p:ext uri="{BB962C8B-B14F-4D97-AF65-F5344CB8AC3E}">
        <p14:creationId xmlns:p14="http://schemas.microsoft.com/office/powerpoint/2010/main" val="3125442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CC966-4206-4195-3A49-0EFAAF32174E}"/>
              </a:ext>
            </a:extLst>
          </p:cNvPr>
          <p:cNvSpPr>
            <a:spLocks noGrp="1"/>
          </p:cNvSpPr>
          <p:nvPr>
            <p:ph type="title"/>
          </p:nvPr>
        </p:nvSpPr>
        <p:spPr>
          <a:xfrm>
            <a:off x="630936" y="4440365"/>
            <a:ext cx="4245864" cy="1722691"/>
          </a:xfrm>
        </p:spPr>
        <p:txBody>
          <a:bodyPr anchor="ctr">
            <a:normAutofit/>
          </a:bodyPr>
          <a:lstStyle/>
          <a:p>
            <a:r>
              <a:rPr lang="en-US" sz="5400" dirty="0">
                <a:latin typeface="AppleMyungjo" pitchFamily="2" charset="-127"/>
                <a:ea typeface="AppleMyungjo" pitchFamily="2" charset="-127"/>
              </a:rPr>
              <a:t>Time Series Analysis</a:t>
            </a:r>
          </a:p>
        </p:txBody>
      </p:sp>
      <p:pic>
        <p:nvPicPr>
          <p:cNvPr id="11" name="Picture 10">
            <a:extLst>
              <a:ext uri="{FF2B5EF4-FFF2-40B4-BE49-F238E27FC236}">
                <a16:creationId xmlns:a16="http://schemas.microsoft.com/office/drawing/2014/main" id="{FE0BA414-3292-3C8B-8EC2-458444244D61}"/>
              </a:ext>
            </a:extLst>
          </p:cNvPr>
          <p:cNvPicPr>
            <a:picLocks noChangeAspect="1"/>
          </p:cNvPicPr>
          <p:nvPr/>
        </p:nvPicPr>
        <p:blipFill>
          <a:blip r:embed="rId3"/>
          <a:stretch>
            <a:fillRect/>
          </a:stretch>
        </p:blipFill>
        <p:spPr>
          <a:xfrm>
            <a:off x="463296" y="594335"/>
            <a:ext cx="5471160" cy="3378441"/>
          </a:xfrm>
          <a:prstGeom prst="rect">
            <a:avLst/>
          </a:prstGeom>
        </p:spPr>
      </p:pic>
      <p:pic>
        <p:nvPicPr>
          <p:cNvPr id="13" name="Picture 12">
            <a:extLst>
              <a:ext uri="{FF2B5EF4-FFF2-40B4-BE49-F238E27FC236}">
                <a16:creationId xmlns:a16="http://schemas.microsoft.com/office/drawing/2014/main" id="{BFFFA114-B569-51C7-389B-0F03FC147412}"/>
              </a:ext>
            </a:extLst>
          </p:cNvPr>
          <p:cNvPicPr>
            <a:picLocks noChangeAspect="1"/>
          </p:cNvPicPr>
          <p:nvPr/>
        </p:nvPicPr>
        <p:blipFill>
          <a:blip r:embed="rId4"/>
          <a:stretch>
            <a:fillRect/>
          </a:stretch>
        </p:blipFill>
        <p:spPr>
          <a:xfrm>
            <a:off x="6254496" y="594335"/>
            <a:ext cx="5471160" cy="3378441"/>
          </a:xfrm>
          <a:prstGeom prst="rect">
            <a:avLst/>
          </a:prstGeom>
        </p:spPr>
      </p:pic>
      <p:sp>
        <p:nvSpPr>
          <p:cNvPr id="20"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C15C445-64E4-2F88-9D4F-85CCEA5EAC17}"/>
              </a:ext>
            </a:extLst>
          </p:cNvPr>
          <p:cNvSpPr>
            <a:spLocks noGrp="1"/>
          </p:cNvSpPr>
          <p:nvPr>
            <p:ph idx="1"/>
          </p:nvPr>
        </p:nvSpPr>
        <p:spPr>
          <a:xfrm>
            <a:off x="5333999" y="4548653"/>
            <a:ext cx="6214871" cy="1722691"/>
          </a:xfrm>
        </p:spPr>
        <p:txBody>
          <a:bodyPr anchor="ctr">
            <a:normAutofit fontScale="47500" lnSpcReduction="20000"/>
          </a:bodyPr>
          <a:lstStyle/>
          <a:p>
            <a:r>
              <a:rPr lang="en-US" b="1" dirty="0">
                <a:latin typeface="AppleMyungjo" pitchFamily="2" charset="-127"/>
                <a:ea typeface="AppleMyungjo" pitchFamily="2" charset="-127"/>
              </a:rPr>
              <a:t>Animal Intake Time Series:</a:t>
            </a:r>
            <a:endParaRPr lang="en-US" dirty="0">
              <a:latin typeface="AppleMyungjo" pitchFamily="2" charset="-127"/>
              <a:ea typeface="AppleMyungjo" pitchFamily="2" charset="-127"/>
            </a:endParaRPr>
          </a:p>
          <a:p>
            <a:pPr marL="0" indent="0">
              <a:buNone/>
            </a:pPr>
            <a:r>
              <a:rPr lang="en-US" dirty="0">
                <a:latin typeface="AppleMyungjo" pitchFamily="2" charset="-127"/>
                <a:ea typeface="AppleMyungjo" pitchFamily="2" charset="-127"/>
              </a:rPr>
              <a:t>Shows daily animal intake counts from 2022 to 2024, highlighting fluctuations over time.</a:t>
            </a:r>
          </a:p>
          <a:p>
            <a:r>
              <a:rPr lang="en-US" b="1" dirty="0">
                <a:latin typeface="AppleMyungjo" pitchFamily="2" charset="-127"/>
                <a:ea typeface="AppleMyungjo" pitchFamily="2" charset="-127"/>
              </a:rPr>
              <a:t>Decomposition of Weekly Animal Intake:</a:t>
            </a:r>
            <a:endParaRPr lang="en-US" dirty="0">
              <a:latin typeface="AppleMyungjo" pitchFamily="2" charset="-127"/>
              <a:ea typeface="AppleMyungjo" pitchFamily="2" charset="-127"/>
            </a:endParaRPr>
          </a:p>
          <a:p>
            <a:pPr marL="0" indent="0">
              <a:buNone/>
            </a:pPr>
            <a:r>
              <a:rPr lang="en-US" dirty="0">
                <a:latin typeface="AppleMyungjo" pitchFamily="2" charset="-127"/>
                <a:ea typeface="AppleMyungjo" pitchFamily="2" charset="-127"/>
              </a:rPr>
              <a:t>Breaks down the data into three components:</a:t>
            </a:r>
          </a:p>
          <a:p>
            <a:pPr marL="742950" lvl="1" indent="-285750">
              <a:buFont typeface="Arial" panose="020B0604020202020204" pitchFamily="34" charset="0"/>
              <a:buChar char="•"/>
            </a:pPr>
            <a:r>
              <a:rPr lang="en-US" b="1" dirty="0">
                <a:latin typeface="AppleMyungjo" pitchFamily="2" charset="-127"/>
                <a:ea typeface="AppleMyungjo" pitchFamily="2" charset="-127"/>
              </a:rPr>
              <a:t>Seasonality:</a:t>
            </a:r>
            <a:r>
              <a:rPr lang="en-US" dirty="0">
                <a:latin typeface="AppleMyungjo" pitchFamily="2" charset="-127"/>
                <a:ea typeface="AppleMyungjo" pitchFamily="2" charset="-127"/>
              </a:rPr>
              <a:t> Regular patterns that repeat annually.</a:t>
            </a:r>
          </a:p>
          <a:p>
            <a:pPr marL="742950" lvl="1" indent="-285750">
              <a:buFont typeface="Arial" panose="020B0604020202020204" pitchFamily="34" charset="0"/>
              <a:buChar char="•"/>
            </a:pPr>
            <a:r>
              <a:rPr lang="en-US" b="1" dirty="0">
                <a:latin typeface="AppleMyungjo" pitchFamily="2" charset="-127"/>
                <a:ea typeface="AppleMyungjo" pitchFamily="2" charset="-127"/>
              </a:rPr>
              <a:t>Trend:</a:t>
            </a:r>
            <a:r>
              <a:rPr lang="en-US" dirty="0">
                <a:latin typeface="AppleMyungjo" pitchFamily="2" charset="-127"/>
                <a:ea typeface="AppleMyungjo" pitchFamily="2" charset="-127"/>
              </a:rPr>
              <a:t> Long-term upward or downward movement.</a:t>
            </a:r>
          </a:p>
          <a:p>
            <a:pPr marL="742950" lvl="1" indent="-285750">
              <a:buFont typeface="Arial" panose="020B0604020202020204" pitchFamily="34" charset="0"/>
              <a:buChar char="•"/>
            </a:pPr>
            <a:r>
              <a:rPr lang="en-US" b="1" dirty="0">
                <a:latin typeface="AppleMyungjo" pitchFamily="2" charset="-127"/>
                <a:ea typeface="AppleMyungjo" pitchFamily="2" charset="-127"/>
              </a:rPr>
              <a:t>Remainder:</a:t>
            </a:r>
            <a:r>
              <a:rPr lang="en-US" dirty="0">
                <a:latin typeface="AppleMyungjo" pitchFamily="2" charset="-127"/>
                <a:ea typeface="AppleMyungjo" pitchFamily="2" charset="-127"/>
              </a:rPr>
              <a:t> Random noise or irregularities in the data.</a:t>
            </a:r>
          </a:p>
          <a:p>
            <a:endParaRPr lang="en-US" sz="2200" dirty="0"/>
          </a:p>
        </p:txBody>
      </p:sp>
      <p:sp>
        <p:nvSpPr>
          <p:cNvPr id="5" name="AutoShape 4">
            <a:extLst>
              <a:ext uri="{FF2B5EF4-FFF2-40B4-BE49-F238E27FC236}">
                <a16:creationId xmlns:a16="http://schemas.microsoft.com/office/drawing/2014/main" id="{FF97348F-2CB8-92A0-A63A-778033FC8FB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35510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91401DC-7AF6-42FA-BE31-CF773B6C8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0"/>
            <a:ext cx="12188952"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aph of a wave&#10;&#10;Description automatically generated">
            <a:extLst>
              <a:ext uri="{FF2B5EF4-FFF2-40B4-BE49-F238E27FC236}">
                <a16:creationId xmlns:a16="http://schemas.microsoft.com/office/drawing/2014/main" id="{BD0C4714-9545-466D-B48A-F46E0A97713F}"/>
              </a:ext>
            </a:extLst>
          </p:cNvPr>
          <p:cNvPicPr>
            <a:picLocks noChangeAspect="1"/>
          </p:cNvPicPr>
          <p:nvPr/>
        </p:nvPicPr>
        <p:blipFill>
          <a:blip r:embed="rId3"/>
          <a:stretch>
            <a:fillRect/>
          </a:stretch>
        </p:blipFill>
        <p:spPr>
          <a:xfrm>
            <a:off x="745561" y="346167"/>
            <a:ext cx="2573191" cy="1588946"/>
          </a:xfrm>
          <a:prstGeom prst="rect">
            <a:avLst/>
          </a:prstGeom>
        </p:spPr>
      </p:pic>
      <p:pic>
        <p:nvPicPr>
          <p:cNvPr id="8" name="Picture 7" descr="A graph showing a number of data&#10;&#10;Description automatically generated with medium confidence">
            <a:extLst>
              <a:ext uri="{FF2B5EF4-FFF2-40B4-BE49-F238E27FC236}">
                <a16:creationId xmlns:a16="http://schemas.microsoft.com/office/drawing/2014/main" id="{86FCEB12-18B9-4012-88B8-1CBD855A9059}"/>
              </a:ext>
            </a:extLst>
          </p:cNvPr>
          <p:cNvPicPr>
            <a:picLocks noChangeAspect="1"/>
          </p:cNvPicPr>
          <p:nvPr/>
        </p:nvPicPr>
        <p:blipFill>
          <a:blip r:embed="rId4"/>
          <a:stretch>
            <a:fillRect/>
          </a:stretch>
        </p:blipFill>
        <p:spPr>
          <a:xfrm>
            <a:off x="4756328" y="346167"/>
            <a:ext cx="2506791" cy="1547944"/>
          </a:xfrm>
          <a:prstGeom prst="rect">
            <a:avLst/>
          </a:prstGeom>
        </p:spPr>
      </p:pic>
      <p:pic>
        <p:nvPicPr>
          <p:cNvPr id="12" name="Picture 11" descr="A graph showing the time of a forecast&#10;&#10;Description automatically generated with medium confidence">
            <a:extLst>
              <a:ext uri="{FF2B5EF4-FFF2-40B4-BE49-F238E27FC236}">
                <a16:creationId xmlns:a16="http://schemas.microsoft.com/office/drawing/2014/main" id="{FF57F0FC-6230-CEE5-F3E9-4A51C4124C35}"/>
              </a:ext>
            </a:extLst>
          </p:cNvPr>
          <p:cNvPicPr>
            <a:picLocks noChangeAspect="1"/>
          </p:cNvPicPr>
          <p:nvPr/>
        </p:nvPicPr>
        <p:blipFill>
          <a:blip r:embed="rId5"/>
          <a:stretch>
            <a:fillRect/>
          </a:stretch>
        </p:blipFill>
        <p:spPr>
          <a:xfrm>
            <a:off x="8847456" y="346167"/>
            <a:ext cx="2506798" cy="1547948"/>
          </a:xfrm>
          <a:prstGeom prst="rect">
            <a:avLst/>
          </a:prstGeom>
        </p:spPr>
      </p:pic>
      <p:pic>
        <p:nvPicPr>
          <p:cNvPr id="10" name="Picture 9" descr="A graph of a seasonal rainfall&#10;&#10;Description automatically generated with medium confidence">
            <a:extLst>
              <a:ext uri="{FF2B5EF4-FFF2-40B4-BE49-F238E27FC236}">
                <a16:creationId xmlns:a16="http://schemas.microsoft.com/office/drawing/2014/main" id="{D1680278-700B-8BE5-7555-9D6D97D955A9}"/>
              </a:ext>
            </a:extLst>
          </p:cNvPr>
          <p:cNvPicPr>
            <a:picLocks noChangeAspect="1"/>
          </p:cNvPicPr>
          <p:nvPr/>
        </p:nvPicPr>
        <p:blipFill>
          <a:blip r:embed="rId6"/>
          <a:stretch>
            <a:fillRect/>
          </a:stretch>
        </p:blipFill>
        <p:spPr>
          <a:xfrm>
            <a:off x="745570" y="2639045"/>
            <a:ext cx="2573172" cy="1588934"/>
          </a:xfrm>
          <a:prstGeom prst="rect">
            <a:avLst/>
          </a:prstGeom>
        </p:spPr>
      </p:pic>
      <p:pic>
        <p:nvPicPr>
          <p:cNvPr id="14" name="Picture 13" descr="A graph of a graph showing the weather&#10;&#10;Description automatically generated with medium confidence">
            <a:extLst>
              <a:ext uri="{FF2B5EF4-FFF2-40B4-BE49-F238E27FC236}">
                <a16:creationId xmlns:a16="http://schemas.microsoft.com/office/drawing/2014/main" id="{E5FD88BF-8441-29DC-EE5A-9E992724674A}"/>
              </a:ext>
            </a:extLst>
          </p:cNvPr>
          <p:cNvPicPr>
            <a:picLocks noChangeAspect="1"/>
          </p:cNvPicPr>
          <p:nvPr/>
        </p:nvPicPr>
        <p:blipFill>
          <a:blip r:embed="rId7"/>
          <a:stretch>
            <a:fillRect/>
          </a:stretch>
        </p:blipFill>
        <p:spPr>
          <a:xfrm>
            <a:off x="749065" y="4930536"/>
            <a:ext cx="2563018" cy="1582664"/>
          </a:xfrm>
          <a:prstGeom prst="rect">
            <a:avLst/>
          </a:prstGeom>
        </p:spPr>
      </p:pic>
      <p:sp>
        <p:nvSpPr>
          <p:cNvPr id="50" name="Rectangle 49">
            <a:extLst>
              <a:ext uri="{FF2B5EF4-FFF2-40B4-BE49-F238E27FC236}">
                <a16:creationId xmlns:a16="http://schemas.microsoft.com/office/drawing/2014/main" id="{2B7203F0-D9CB-4774-B9D4-B3AB625DF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D7113E-2B51-5AB8-FB09-4E015896D531}"/>
              </a:ext>
            </a:extLst>
          </p:cNvPr>
          <p:cNvSpPr>
            <a:spLocks noGrp="1"/>
          </p:cNvSpPr>
          <p:nvPr>
            <p:ph type="title"/>
          </p:nvPr>
        </p:nvSpPr>
        <p:spPr>
          <a:xfrm>
            <a:off x="4481973" y="2892583"/>
            <a:ext cx="6868620" cy="1016898"/>
          </a:xfrm>
        </p:spPr>
        <p:txBody>
          <a:bodyPr>
            <a:normAutofit/>
          </a:bodyPr>
          <a:lstStyle/>
          <a:p>
            <a:r>
              <a:rPr lang="en-US" sz="4000" dirty="0">
                <a:solidFill>
                  <a:srgbClr val="FFFFFF"/>
                </a:solidFill>
                <a:latin typeface="AppleMyungjo" pitchFamily="2" charset="-127"/>
                <a:ea typeface="AppleMyungjo" pitchFamily="2" charset="-127"/>
              </a:rPr>
              <a:t>Forecasting Methods</a:t>
            </a:r>
          </a:p>
        </p:txBody>
      </p:sp>
      <p:cxnSp>
        <p:nvCxnSpPr>
          <p:cNvPr id="49" name="Straight Connector 48">
            <a:extLst>
              <a:ext uri="{FF2B5EF4-FFF2-40B4-BE49-F238E27FC236}">
                <a16:creationId xmlns:a16="http://schemas.microsoft.com/office/drawing/2014/main" id="{A88CB8AF-5631-45C6-BFEC-971C4D6E5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2EA1AF-73AB-4FCB-B4EE-0E42E7250F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5A18FBF-6157-4210-BEF2-9A6C31FA8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3C9CCA8-3CEC-4CD0-A624-A701C61251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36239A-B310-BB1B-6129-781FAB20D903}"/>
              </a:ext>
            </a:extLst>
          </p:cNvPr>
          <p:cNvSpPr>
            <a:spLocks noGrp="1"/>
          </p:cNvSpPr>
          <p:nvPr>
            <p:ph idx="1"/>
          </p:nvPr>
        </p:nvSpPr>
        <p:spPr>
          <a:xfrm>
            <a:off x="4481973" y="3892631"/>
            <a:ext cx="6868620" cy="2075810"/>
          </a:xfrm>
        </p:spPr>
        <p:txBody>
          <a:bodyPr>
            <a:noAutofit/>
          </a:bodyPr>
          <a:lstStyle/>
          <a:p>
            <a:r>
              <a:rPr lang="en-US" sz="1400" b="1" dirty="0">
                <a:latin typeface="AppleMyungjo" pitchFamily="2" charset="-127"/>
                <a:ea typeface="AppleMyungjo" pitchFamily="2" charset="-127"/>
              </a:rPr>
              <a:t>Naïve Forecast:</a:t>
            </a:r>
            <a:r>
              <a:rPr lang="en-US" sz="1400" dirty="0">
                <a:latin typeface="AppleMyungjo" pitchFamily="2" charset="-127"/>
                <a:ea typeface="AppleMyungjo" pitchFamily="2" charset="-127"/>
              </a:rPr>
              <a:t> Assumes future intake will remain constant based on the most recent value. Simple but lacks accuracy for fluctuating patterns.</a:t>
            </a:r>
          </a:p>
          <a:p>
            <a:r>
              <a:rPr lang="en-US" sz="1400" b="1" dirty="0">
                <a:latin typeface="AppleMyungjo" pitchFamily="2" charset="-127"/>
                <a:ea typeface="AppleMyungjo" pitchFamily="2" charset="-127"/>
              </a:rPr>
              <a:t>Mean Forecast:</a:t>
            </a:r>
            <a:r>
              <a:rPr lang="en-US" sz="1400" dirty="0">
                <a:latin typeface="AppleMyungjo" pitchFamily="2" charset="-127"/>
                <a:ea typeface="AppleMyungjo" pitchFamily="2" charset="-127"/>
              </a:rPr>
              <a:t> Predicts using the average of past intakes, smoothing out daily fluctuations but ignoring trends and seasonality.</a:t>
            </a:r>
          </a:p>
          <a:p>
            <a:r>
              <a:rPr lang="en-US" sz="1400" b="1" dirty="0">
                <a:latin typeface="AppleMyungjo" pitchFamily="2" charset="-127"/>
                <a:ea typeface="AppleMyungjo" pitchFamily="2" charset="-127"/>
              </a:rPr>
              <a:t>Seasonal Naïve Forecast:</a:t>
            </a:r>
            <a:r>
              <a:rPr lang="en-US" sz="1400" dirty="0">
                <a:latin typeface="AppleMyungjo" pitchFamily="2" charset="-127"/>
                <a:ea typeface="AppleMyungjo" pitchFamily="2" charset="-127"/>
              </a:rPr>
              <a:t> Builds on seasonal patterns, effectively capturing recurring peaks and troughs in the data.</a:t>
            </a:r>
          </a:p>
          <a:p>
            <a:r>
              <a:rPr lang="en-US" sz="1400" b="1" dirty="0">
                <a:latin typeface="AppleMyungjo" pitchFamily="2" charset="-127"/>
                <a:ea typeface="AppleMyungjo" pitchFamily="2" charset="-127"/>
              </a:rPr>
              <a:t>ETS Forecast:</a:t>
            </a:r>
            <a:r>
              <a:rPr lang="en-US" sz="1400" dirty="0">
                <a:latin typeface="AppleMyungjo" pitchFamily="2" charset="-127"/>
                <a:ea typeface="AppleMyungjo" pitchFamily="2" charset="-127"/>
              </a:rPr>
              <a:t> Highlights trends and seasonal patterns, offering a smooth and balanced prediction curve.</a:t>
            </a:r>
          </a:p>
          <a:p>
            <a:r>
              <a:rPr lang="en-US" sz="1400" b="1" dirty="0">
                <a:latin typeface="AppleMyungjo" pitchFamily="2" charset="-127"/>
                <a:ea typeface="AppleMyungjo" pitchFamily="2" charset="-127"/>
              </a:rPr>
              <a:t>ARIMA Forecast:</a:t>
            </a:r>
            <a:r>
              <a:rPr lang="en-US" sz="1400" dirty="0">
                <a:latin typeface="AppleMyungjo" pitchFamily="2" charset="-127"/>
                <a:ea typeface="AppleMyungjo" pitchFamily="2" charset="-127"/>
              </a:rPr>
              <a:t> Captures both short-term fluctuations and long-term patterns for detailed and reliable forecasting.</a:t>
            </a:r>
            <a:endParaRPr lang="en-US" sz="1400" dirty="0">
              <a:solidFill>
                <a:srgbClr val="FFFFFF"/>
              </a:solidFill>
              <a:latin typeface="AppleMyungjo" pitchFamily="2" charset="-127"/>
              <a:ea typeface="AppleMyungjo" pitchFamily="2" charset="-127"/>
            </a:endParaRPr>
          </a:p>
        </p:txBody>
      </p:sp>
    </p:spTree>
    <p:extLst>
      <p:ext uri="{BB962C8B-B14F-4D97-AF65-F5344CB8AC3E}">
        <p14:creationId xmlns:p14="http://schemas.microsoft.com/office/powerpoint/2010/main" val="135230440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F07E-16C9-526F-758C-4B1E18DB5126}"/>
              </a:ext>
            </a:extLst>
          </p:cNvPr>
          <p:cNvSpPr>
            <a:spLocks noGrp="1"/>
          </p:cNvSpPr>
          <p:nvPr>
            <p:ph type="title"/>
          </p:nvPr>
        </p:nvSpPr>
        <p:spPr>
          <a:xfrm>
            <a:off x="762000" y="1138036"/>
            <a:ext cx="3893126" cy="1402470"/>
          </a:xfrm>
        </p:spPr>
        <p:txBody>
          <a:bodyPr vert="horz" lIns="91440" tIns="45720" rIns="91440" bIns="45720" rtlCol="0" anchor="t">
            <a:normAutofit/>
          </a:bodyPr>
          <a:lstStyle/>
          <a:p>
            <a:r>
              <a:rPr lang="en-US" sz="3000" dirty="0">
                <a:latin typeface="AppleMyungjo" pitchFamily="2" charset="-127"/>
                <a:ea typeface="AppleMyungjo" pitchFamily="2" charset="-127"/>
              </a:rPr>
              <a:t>Residual Analysis – Seasonal Naïve Forecast</a:t>
            </a:r>
          </a:p>
        </p:txBody>
      </p:sp>
      <p:cxnSp>
        <p:nvCxnSpPr>
          <p:cNvPr id="29" name="Straight Connector 2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E881AA2B-5A7E-01C3-A602-F28E85F60A87}"/>
              </a:ext>
            </a:extLst>
          </p:cNvPr>
          <p:cNvSpPr>
            <a:spLocks noGrp="1"/>
          </p:cNvSpPr>
          <p:nvPr>
            <p:ph idx="1"/>
          </p:nvPr>
        </p:nvSpPr>
        <p:spPr>
          <a:xfrm>
            <a:off x="762001" y="2968487"/>
            <a:ext cx="3893126" cy="3173896"/>
          </a:xfrm>
        </p:spPr>
        <p:txBody>
          <a:bodyPr>
            <a:normAutofit/>
          </a:bodyPr>
          <a:lstStyle/>
          <a:p>
            <a:pPr>
              <a:buFont typeface="Arial" panose="020B0604020202020204" pitchFamily="34" charset="0"/>
              <a:buChar char="•"/>
            </a:pPr>
            <a:r>
              <a:rPr lang="en-US" sz="1400" b="1" dirty="0">
                <a:latin typeface="AppleMyungjo" pitchFamily="2" charset="-127"/>
                <a:ea typeface="AppleMyungjo" pitchFamily="2" charset="-127"/>
              </a:rPr>
              <a:t>Residual Plot</a:t>
            </a:r>
            <a:r>
              <a:rPr lang="en-US" sz="1400" dirty="0">
                <a:latin typeface="AppleMyungjo" pitchFamily="2" charset="-127"/>
                <a:ea typeface="AppleMyungjo" pitchFamily="2" charset="-127"/>
              </a:rPr>
              <a:t>: Tracks residuals over time, helping assess model stability.</a:t>
            </a:r>
          </a:p>
          <a:p>
            <a:pPr>
              <a:buFont typeface="Arial" panose="020B0604020202020204" pitchFamily="34" charset="0"/>
              <a:buChar char="•"/>
            </a:pPr>
            <a:r>
              <a:rPr lang="en-US" sz="1400" b="1" dirty="0">
                <a:latin typeface="AppleMyungjo" pitchFamily="2" charset="-127"/>
                <a:ea typeface="AppleMyungjo" pitchFamily="2" charset="-127"/>
              </a:rPr>
              <a:t>ACF Plot</a:t>
            </a:r>
            <a:r>
              <a:rPr lang="en-US" sz="1400" dirty="0">
                <a:latin typeface="AppleMyungjo" pitchFamily="2" charset="-127"/>
                <a:ea typeface="AppleMyungjo" pitchFamily="2" charset="-127"/>
              </a:rPr>
              <a:t>: Highlights autocorrelation in residuals to check if the model has captured patterns effectively.</a:t>
            </a:r>
          </a:p>
          <a:p>
            <a:pPr>
              <a:buFont typeface="Arial" panose="020B0604020202020204" pitchFamily="34" charset="0"/>
              <a:buChar char="•"/>
            </a:pPr>
            <a:r>
              <a:rPr lang="en-US" sz="1400" b="1" dirty="0">
                <a:latin typeface="AppleMyungjo" pitchFamily="2" charset="-127"/>
                <a:ea typeface="AppleMyungjo" pitchFamily="2" charset="-127"/>
              </a:rPr>
              <a:t>Histogram</a:t>
            </a:r>
            <a:r>
              <a:rPr lang="en-US" sz="1400" dirty="0">
                <a:latin typeface="AppleMyungjo" pitchFamily="2" charset="-127"/>
                <a:ea typeface="AppleMyungjo" pitchFamily="2" charset="-127"/>
              </a:rPr>
              <a:t>: Shows the residuals’ distribution, ideally resembling a normal curve.</a:t>
            </a:r>
          </a:p>
          <a:p>
            <a:endParaRPr lang="en-US" sz="2000" dirty="0"/>
          </a:p>
        </p:txBody>
      </p:sp>
      <p:pic>
        <p:nvPicPr>
          <p:cNvPr id="7" name="Picture 6" descr="A graph of a seasonal rainfall&#10;&#10;Description automatically generated with medium confidence">
            <a:extLst>
              <a:ext uri="{FF2B5EF4-FFF2-40B4-BE49-F238E27FC236}">
                <a16:creationId xmlns:a16="http://schemas.microsoft.com/office/drawing/2014/main" id="{A6487B73-C328-E18E-1ACE-17C02302A3A4}"/>
              </a:ext>
            </a:extLst>
          </p:cNvPr>
          <p:cNvPicPr>
            <a:picLocks noChangeAspect="1"/>
          </p:cNvPicPr>
          <p:nvPr/>
        </p:nvPicPr>
        <p:blipFill>
          <a:blip r:embed="rId3"/>
          <a:srcRect r="5805" b="3"/>
          <a:stretch/>
        </p:blipFill>
        <p:spPr>
          <a:xfrm>
            <a:off x="5344391" y="10"/>
            <a:ext cx="6847609" cy="4488855"/>
          </a:xfrm>
          <a:prstGeom prst="rect">
            <a:avLst/>
          </a:prstGeom>
        </p:spPr>
      </p:pic>
      <p:pic>
        <p:nvPicPr>
          <p:cNvPr id="9" name="Picture 8" descr="A graph of a seasonal rainfall&#10;&#10;Description automatically generated with medium confidence">
            <a:extLst>
              <a:ext uri="{FF2B5EF4-FFF2-40B4-BE49-F238E27FC236}">
                <a16:creationId xmlns:a16="http://schemas.microsoft.com/office/drawing/2014/main" id="{323DD1DA-B049-63D4-11E3-EC91685558AF}"/>
              </a:ext>
            </a:extLst>
          </p:cNvPr>
          <p:cNvPicPr>
            <a:picLocks noChangeAspect="1"/>
          </p:cNvPicPr>
          <p:nvPr/>
        </p:nvPicPr>
        <p:blipFill>
          <a:blip r:embed="rId4"/>
          <a:srcRect l="16154" r="2" b="2"/>
          <a:stretch/>
        </p:blipFill>
        <p:spPr>
          <a:xfrm>
            <a:off x="5344392" y="4488874"/>
            <a:ext cx="3424845" cy="2369126"/>
          </a:xfrm>
          <a:prstGeom prst="rect">
            <a:avLst/>
          </a:prstGeom>
        </p:spPr>
      </p:pic>
      <p:pic>
        <p:nvPicPr>
          <p:cNvPr id="11" name="Picture 10" descr="A graph of a number of blue bars&#10;&#10;Description automatically generated">
            <a:extLst>
              <a:ext uri="{FF2B5EF4-FFF2-40B4-BE49-F238E27FC236}">
                <a16:creationId xmlns:a16="http://schemas.microsoft.com/office/drawing/2014/main" id="{D6C92082-2DB7-BFC2-71EF-EFFDDE5524DE}"/>
              </a:ext>
            </a:extLst>
          </p:cNvPr>
          <p:cNvPicPr>
            <a:picLocks noChangeAspect="1"/>
          </p:cNvPicPr>
          <p:nvPr/>
        </p:nvPicPr>
        <p:blipFill>
          <a:blip r:embed="rId5"/>
          <a:srcRect r="11822" b="5"/>
          <a:stretch/>
        </p:blipFill>
        <p:spPr>
          <a:xfrm>
            <a:off x="8767155" y="4488873"/>
            <a:ext cx="3424845" cy="2369127"/>
          </a:xfrm>
          <a:prstGeom prst="rect">
            <a:avLst/>
          </a:prstGeom>
        </p:spPr>
      </p:pic>
    </p:spTree>
    <p:extLst>
      <p:ext uri="{BB962C8B-B14F-4D97-AF65-F5344CB8AC3E}">
        <p14:creationId xmlns:p14="http://schemas.microsoft.com/office/powerpoint/2010/main" val="2163316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5044-56E0-9E8E-A512-907F8FA59D53}"/>
              </a:ext>
            </a:extLst>
          </p:cNvPr>
          <p:cNvSpPr>
            <a:spLocks noGrp="1"/>
          </p:cNvSpPr>
          <p:nvPr>
            <p:ph type="title"/>
          </p:nvPr>
        </p:nvSpPr>
        <p:spPr>
          <a:xfrm>
            <a:off x="762000" y="1138036"/>
            <a:ext cx="3893126" cy="1402470"/>
          </a:xfrm>
        </p:spPr>
        <p:txBody>
          <a:bodyPr anchor="t">
            <a:normAutofit/>
          </a:bodyPr>
          <a:lstStyle/>
          <a:p>
            <a:r>
              <a:rPr lang="en-US" sz="3000" dirty="0">
                <a:latin typeface="AppleMyungjo" pitchFamily="2" charset="-127"/>
                <a:ea typeface="AppleMyungjo" pitchFamily="2" charset="-127"/>
              </a:rPr>
              <a:t>Residual Analysis – Exponential Smoothing </a:t>
            </a:r>
          </a:p>
        </p:txBody>
      </p:sp>
      <p:cxnSp>
        <p:nvCxnSpPr>
          <p:cNvPr id="20" name="Straight Connector 1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25A12C79-AD97-4A97-B53F-2A2006C5B73D}"/>
              </a:ext>
            </a:extLst>
          </p:cNvPr>
          <p:cNvSpPr>
            <a:spLocks noGrp="1"/>
          </p:cNvSpPr>
          <p:nvPr>
            <p:ph idx="1"/>
          </p:nvPr>
        </p:nvSpPr>
        <p:spPr>
          <a:xfrm>
            <a:off x="762001" y="2968487"/>
            <a:ext cx="3893126" cy="3173897"/>
          </a:xfrm>
        </p:spPr>
        <p:txBody>
          <a:bodyPr>
            <a:normAutofit/>
          </a:bodyPr>
          <a:lstStyle/>
          <a:p>
            <a:r>
              <a:rPr lang="en-US" sz="1400" b="1" dirty="0">
                <a:latin typeface="AppleMyungjo" pitchFamily="2" charset="-127"/>
                <a:ea typeface="AppleMyungjo" pitchFamily="2" charset="-127"/>
              </a:rPr>
              <a:t>Residual Plot</a:t>
            </a:r>
            <a:r>
              <a:rPr lang="en-US" sz="1400" dirty="0">
                <a:latin typeface="AppleMyungjo" pitchFamily="2" charset="-127"/>
                <a:ea typeface="AppleMyungjo" pitchFamily="2" charset="-127"/>
              </a:rPr>
              <a:t>: Residuals are relatively stable over time, with some occasional spikes.</a:t>
            </a:r>
          </a:p>
          <a:p>
            <a:r>
              <a:rPr lang="en-US" sz="1400" b="1" dirty="0">
                <a:latin typeface="AppleMyungjo" pitchFamily="2" charset="-127"/>
                <a:ea typeface="AppleMyungjo" pitchFamily="2" charset="-127"/>
              </a:rPr>
              <a:t>ACF Plot</a:t>
            </a:r>
            <a:r>
              <a:rPr lang="en-US" sz="1400" dirty="0">
                <a:latin typeface="AppleMyungjo" pitchFamily="2" charset="-127"/>
                <a:ea typeface="AppleMyungjo" pitchFamily="2" charset="-127"/>
              </a:rPr>
              <a:t>: Small autocorrelations indicate that most patterns are captured well.</a:t>
            </a:r>
          </a:p>
          <a:p>
            <a:r>
              <a:rPr lang="en-US" sz="1400" b="1" dirty="0">
                <a:latin typeface="AppleMyungjo" pitchFamily="2" charset="-127"/>
                <a:ea typeface="AppleMyungjo" pitchFamily="2" charset="-127"/>
              </a:rPr>
              <a:t>Histogram</a:t>
            </a:r>
            <a:r>
              <a:rPr lang="en-US" sz="1400" dirty="0">
                <a:latin typeface="AppleMyungjo" pitchFamily="2" charset="-127"/>
                <a:ea typeface="AppleMyungjo" pitchFamily="2" charset="-127"/>
              </a:rPr>
              <a:t>: Residuals are centered around zero, showing no significant bias.</a:t>
            </a:r>
            <a:endParaRPr lang="en-US" sz="2000" dirty="0">
              <a:latin typeface="AppleMyungjo" pitchFamily="2" charset="-127"/>
              <a:ea typeface="AppleMyungjo" pitchFamily="2" charset="-127"/>
            </a:endParaRPr>
          </a:p>
        </p:txBody>
      </p:sp>
      <p:pic>
        <p:nvPicPr>
          <p:cNvPr id="13" name="Picture 12">
            <a:extLst>
              <a:ext uri="{FF2B5EF4-FFF2-40B4-BE49-F238E27FC236}">
                <a16:creationId xmlns:a16="http://schemas.microsoft.com/office/drawing/2014/main" id="{3E7A87AD-E3D2-902B-B9D7-056A3D70C702}"/>
              </a:ext>
            </a:extLst>
          </p:cNvPr>
          <p:cNvPicPr>
            <a:picLocks noChangeAspect="1"/>
          </p:cNvPicPr>
          <p:nvPr/>
        </p:nvPicPr>
        <p:blipFill>
          <a:blip r:embed="rId3"/>
          <a:srcRect l="5802" r="3" b="3"/>
          <a:stretch/>
        </p:blipFill>
        <p:spPr>
          <a:xfrm>
            <a:off x="5344391" y="10"/>
            <a:ext cx="6847609" cy="4488855"/>
          </a:xfrm>
          <a:prstGeom prst="rect">
            <a:avLst/>
          </a:prstGeom>
        </p:spPr>
      </p:pic>
      <p:pic>
        <p:nvPicPr>
          <p:cNvPr id="11" name="Picture 10">
            <a:extLst>
              <a:ext uri="{FF2B5EF4-FFF2-40B4-BE49-F238E27FC236}">
                <a16:creationId xmlns:a16="http://schemas.microsoft.com/office/drawing/2014/main" id="{6EE89BF7-29EA-13BA-0378-748D7F11CBCC}"/>
              </a:ext>
            </a:extLst>
          </p:cNvPr>
          <p:cNvPicPr>
            <a:picLocks noChangeAspect="1"/>
          </p:cNvPicPr>
          <p:nvPr/>
        </p:nvPicPr>
        <p:blipFill>
          <a:blip r:embed="rId4"/>
          <a:srcRect l="4499" r="6237" b="4"/>
          <a:stretch/>
        </p:blipFill>
        <p:spPr>
          <a:xfrm>
            <a:off x="5344392" y="4488874"/>
            <a:ext cx="3424845" cy="2369126"/>
          </a:xfrm>
          <a:prstGeom prst="rect">
            <a:avLst/>
          </a:prstGeom>
        </p:spPr>
      </p:pic>
      <p:pic>
        <p:nvPicPr>
          <p:cNvPr id="15" name="Picture 14">
            <a:extLst>
              <a:ext uri="{FF2B5EF4-FFF2-40B4-BE49-F238E27FC236}">
                <a16:creationId xmlns:a16="http://schemas.microsoft.com/office/drawing/2014/main" id="{CF050F88-99E3-4858-CA85-F0BA32428BEE}"/>
              </a:ext>
            </a:extLst>
          </p:cNvPr>
          <p:cNvPicPr>
            <a:picLocks noChangeAspect="1"/>
          </p:cNvPicPr>
          <p:nvPr/>
        </p:nvPicPr>
        <p:blipFill>
          <a:blip r:embed="rId5"/>
          <a:srcRect r="10737" b="4"/>
          <a:stretch/>
        </p:blipFill>
        <p:spPr>
          <a:xfrm>
            <a:off x="8767155" y="4488873"/>
            <a:ext cx="3424845" cy="2369127"/>
          </a:xfrm>
          <a:prstGeom prst="rect">
            <a:avLst/>
          </a:prstGeom>
        </p:spPr>
      </p:pic>
    </p:spTree>
    <p:extLst>
      <p:ext uri="{BB962C8B-B14F-4D97-AF65-F5344CB8AC3E}">
        <p14:creationId xmlns:p14="http://schemas.microsoft.com/office/powerpoint/2010/main" val="2675518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F8F9-DDAF-3D07-7254-F5DA635E6DF7}"/>
              </a:ext>
            </a:extLst>
          </p:cNvPr>
          <p:cNvSpPr>
            <a:spLocks noGrp="1"/>
          </p:cNvSpPr>
          <p:nvPr>
            <p:ph type="title"/>
          </p:nvPr>
        </p:nvSpPr>
        <p:spPr>
          <a:xfrm>
            <a:off x="762000" y="1138036"/>
            <a:ext cx="3893126" cy="1402470"/>
          </a:xfrm>
        </p:spPr>
        <p:txBody>
          <a:bodyPr anchor="t">
            <a:normAutofit/>
          </a:bodyPr>
          <a:lstStyle/>
          <a:p>
            <a:r>
              <a:rPr lang="en-US" sz="3000" dirty="0">
                <a:latin typeface="AppleMyungjo" pitchFamily="2" charset="-127"/>
                <a:ea typeface="AppleMyungjo" pitchFamily="2" charset="-127"/>
              </a:rPr>
              <a:t>Residual Analysis – ARIMA</a:t>
            </a:r>
          </a:p>
        </p:txBody>
      </p:sp>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495F512-6BFE-C8DA-0F3A-7EA6F0337A2D}"/>
              </a:ext>
            </a:extLst>
          </p:cNvPr>
          <p:cNvSpPr>
            <a:spLocks noGrp="1"/>
          </p:cNvSpPr>
          <p:nvPr>
            <p:ph idx="1"/>
          </p:nvPr>
        </p:nvSpPr>
        <p:spPr>
          <a:xfrm>
            <a:off x="762000" y="2807396"/>
            <a:ext cx="3893126" cy="3798814"/>
          </a:xfrm>
        </p:spPr>
        <p:txBody>
          <a:bodyPr>
            <a:normAutofit/>
          </a:bodyPr>
          <a:lstStyle/>
          <a:p>
            <a:r>
              <a:rPr lang="en-US" sz="1400" b="1" dirty="0">
                <a:latin typeface="AppleMyungjo" pitchFamily="2" charset="-127"/>
                <a:ea typeface="AppleMyungjo" pitchFamily="2" charset="-127"/>
              </a:rPr>
              <a:t>Residual Plot</a:t>
            </a:r>
            <a:r>
              <a:rPr lang="en-US" sz="1400" dirty="0">
                <a:latin typeface="AppleMyungjo" pitchFamily="2" charset="-127"/>
                <a:ea typeface="AppleMyungjo" pitchFamily="2" charset="-127"/>
              </a:rPr>
              <a:t>: Residuals are stable with minimal large spikes.</a:t>
            </a:r>
          </a:p>
          <a:p>
            <a:r>
              <a:rPr lang="en-US" sz="1400" b="1" dirty="0">
                <a:latin typeface="AppleMyungjo" pitchFamily="2" charset="-127"/>
                <a:ea typeface="AppleMyungjo" pitchFamily="2" charset="-127"/>
              </a:rPr>
              <a:t>ACF Plot</a:t>
            </a:r>
            <a:r>
              <a:rPr lang="en-US" sz="1400" dirty="0">
                <a:latin typeface="AppleMyungjo" pitchFamily="2" charset="-127"/>
                <a:ea typeface="AppleMyungjo" pitchFamily="2" charset="-127"/>
              </a:rPr>
              <a:t>: No major autocorrelation, indicating the model captures patterns well.</a:t>
            </a:r>
          </a:p>
          <a:p>
            <a:r>
              <a:rPr lang="en-US" sz="1400" b="1" dirty="0">
                <a:latin typeface="AppleMyungjo" pitchFamily="2" charset="-127"/>
                <a:ea typeface="AppleMyungjo" pitchFamily="2" charset="-127"/>
              </a:rPr>
              <a:t>Histogram</a:t>
            </a:r>
            <a:r>
              <a:rPr lang="en-US" sz="1400" dirty="0">
                <a:latin typeface="AppleMyungjo" pitchFamily="2" charset="-127"/>
                <a:ea typeface="AppleMyungjo" pitchFamily="2" charset="-127"/>
              </a:rPr>
              <a:t>: Residuals are symmetric and centered around zero, showing good model fit.</a:t>
            </a:r>
          </a:p>
          <a:p>
            <a:r>
              <a:rPr lang="en-US" sz="1400" b="1" dirty="0">
                <a:latin typeface="AppleMyungjo" pitchFamily="2" charset="-127"/>
                <a:ea typeface="AppleMyungjo" pitchFamily="2" charset="-127"/>
              </a:rPr>
              <a:t>Best Model</a:t>
            </a:r>
            <a:r>
              <a:rPr lang="en-US" sz="1400" dirty="0">
                <a:latin typeface="AppleMyungjo" pitchFamily="2" charset="-127"/>
                <a:ea typeface="AppleMyungjo" pitchFamily="2" charset="-127"/>
              </a:rPr>
              <a:t>: ARIMA(3,1,2).</a:t>
            </a:r>
            <a:endParaRPr lang="en-US" sz="2000" dirty="0">
              <a:latin typeface="AppleMyungjo" pitchFamily="2" charset="-127"/>
              <a:ea typeface="AppleMyungjo" pitchFamily="2" charset="-127"/>
            </a:endParaRPr>
          </a:p>
        </p:txBody>
      </p:sp>
      <p:pic>
        <p:nvPicPr>
          <p:cNvPr id="5" name="Picture 4" descr="A graph of a wave&#10;&#10;Description automatically generated">
            <a:extLst>
              <a:ext uri="{FF2B5EF4-FFF2-40B4-BE49-F238E27FC236}">
                <a16:creationId xmlns:a16="http://schemas.microsoft.com/office/drawing/2014/main" id="{8D25A362-AB3C-2679-5CA0-C10926B36210}"/>
              </a:ext>
            </a:extLst>
          </p:cNvPr>
          <p:cNvPicPr>
            <a:picLocks noChangeAspect="1"/>
          </p:cNvPicPr>
          <p:nvPr/>
        </p:nvPicPr>
        <p:blipFill>
          <a:blip r:embed="rId3"/>
          <a:srcRect l="1961" r="3844" b="3"/>
          <a:stretch/>
        </p:blipFill>
        <p:spPr>
          <a:xfrm>
            <a:off x="5344391" y="10"/>
            <a:ext cx="6847609" cy="4488855"/>
          </a:xfrm>
          <a:prstGeom prst="rect">
            <a:avLst/>
          </a:prstGeom>
        </p:spPr>
      </p:pic>
      <p:pic>
        <p:nvPicPr>
          <p:cNvPr id="7" name="Picture 6" descr="A graph of a graph showing a number of plots&#10;&#10;Description automatically generated with medium confidence">
            <a:extLst>
              <a:ext uri="{FF2B5EF4-FFF2-40B4-BE49-F238E27FC236}">
                <a16:creationId xmlns:a16="http://schemas.microsoft.com/office/drawing/2014/main" id="{46001E28-6D7C-9033-459E-85A94BB4FD4A}"/>
              </a:ext>
            </a:extLst>
          </p:cNvPr>
          <p:cNvPicPr>
            <a:picLocks noChangeAspect="1"/>
          </p:cNvPicPr>
          <p:nvPr/>
        </p:nvPicPr>
        <p:blipFill>
          <a:blip r:embed="rId4"/>
          <a:srcRect l="10733" r="4" b="4"/>
          <a:stretch/>
        </p:blipFill>
        <p:spPr>
          <a:xfrm>
            <a:off x="5344392" y="4488874"/>
            <a:ext cx="3424845" cy="2369126"/>
          </a:xfrm>
          <a:prstGeom prst="rect">
            <a:avLst/>
          </a:prstGeom>
        </p:spPr>
      </p:pic>
      <p:pic>
        <p:nvPicPr>
          <p:cNvPr id="9" name="Picture 8" descr="A graph of a blue bar graph&#10;&#10;Description automatically generated with medium confidence">
            <a:extLst>
              <a:ext uri="{FF2B5EF4-FFF2-40B4-BE49-F238E27FC236}">
                <a16:creationId xmlns:a16="http://schemas.microsoft.com/office/drawing/2014/main" id="{04D0DDD2-5094-8CCC-624A-FFF300ADC4DB}"/>
              </a:ext>
            </a:extLst>
          </p:cNvPr>
          <p:cNvPicPr>
            <a:picLocks noChangeAspect="1"/>
          </p:cNvPicPr>
          <p:nvPr/>
        </p:nvPicPr>
        <p:blipFill>
          <a:blip r:embed="rId5"/>
          <a:srcRect l="3986" r="6751" b="4"/>
          <a:stretch/>
        </p:blipFill>
        <p:spPr>
          <a:xfrm>
            <a:off x="8767155" y="4488873"/>
            <a:ext cx="3424845" cy="2369127"/>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CFA692BD-1B85-6ABD-456C-93A89E455502}"/>
              </a:ext>
            </a:extLst>
          </p:cNvPr>
          <p:cNvPicPr>
            <a:picLocks noChangeAspect="1"/>
          </p:cNvPicPr>
          <p:nvPr/>
        </p:nvPicPr>
        <p:blipFill>
          <a:blip r:embed="rId6"/>
          <a:stretch>
            <a:fillRect/>
          </a:stretch>
        </p:blipFill>
        <p:spPr>
          <a:xfrm>
            <a:off x="1308910" y="5237554"/>
            <a:ext cx="2324100" cy="749300"/>
          </a:xfrm>
          <a:prstGeom prst="rect">
            <a:avLst/>
          </a:prstGeom>
        </p:spPr>
      </p:pic>
    </p:spTree>
    <p:extLst>
      <p:ext uri="{BB962C8B-B14F-4D97-AF65-F5344CB8AC3E}">
        <p14:creationId xmlns:p14="http://schemas.microsoft.com/office/powerpoint/2010/main" val="2850834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CD01-0E1B-2409-E581-C2F404B9C684}"/>
              </a:ext>
            </a:extLst>
          </p:cNvPr>
          <p:cNvSpPr>
            <a:spLocks noGrp="1"/>
          </p:cNvSpPr>
          <p:nvPr>
            <p:ph type="title"/>
          </p:nvPr>
        </p:nvSpPr>
        <p:spPr>
          <a:xfrm>
            <a:off x="8153400" y="1128094"/>
            <a:ext cx="3434180" cy="1415270"/>
          </a:xfrm>
        </p:spPr>
        <p:txBody>
          <a:bodyPr anchor="t">
            <a:normAutofit fontScale="90000"/>
          </a:bodyPr>
          <a:lstStyle/>
          <a:p>
            <a:r>
              <a:rPr lang="en-US" sz="3200" dirty="0">
                <a:latin typeface="AppleMyungjo" pitchFamily="2" charset="-127"/>
                <a:ea typeface="AppleMyungjo" pitchFamily="2" charset="-127"/>
              </a:rPr>
              <a:t>Prediction Accuracy and Model Comparison</a:t>
            </a:r>
          </a:p>
        </p:txBody>
      </p:sp>
      <p:sp>
        <p:nvSpPr>
          <p:cNvPr id="16" name="Rectangle 15">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 program&#10;&#10;Description automatically generated">
            <a:extLst>
              <a:ext uri="{FF2B5EF4-FFF2-40B4-BE49-F238E27FC236}">
                <a16:creationId xmlns:a16="http://schemas.microsoft.com/office/drawing/2014/main" id="{6FD8F41E-4C28-395F-56FC-E5FF8950F4DB}"/>
              </a:ext>
            </a:extLst>
          </p:cNvPr>
          <p:cNvPicPr>
            <a:picLocks noChangeAspect="1"/>
          </p:cNvPicPr>
          <p:nvPr/>
        </p:nvPicPr>
        <p:blipFill>
          <a:blip r:embed="rId3"/>
          <a:stretch>
            <a:fillRect/>
          </a:stretch>
        </p:blipFill>
        <p:spPr>
          <a:xfrm>
            <a:off x="1015681" y="702366"/>
            <a:ext cx="5529003" cy="5459890"/>
          </a:xfrm>
          <a:prstGeom prst="rect">
            <a:avLst/>
          </a:prstGeom>
        </p:spPr>
      </p:pic>
      <p:cxnSp>
        <p:nvCxnSpPr>
          <p:cNvPr id="15" name="Straight Connector 14">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Content Placeholder 9">
            <a:extLst>
              <a:ext uri="{FF2B5EF4-FFF2-40B4-BE49-F238E27FC236}">
                <a16:creationId xmlns:a16="http://schemas.microsoft.com/office/drawing/2014/main" id="{CD6D5592-2169-056F-BB9D-D044478757AB}"/>
              </a:ext>
            </a:extLst>
          </p:cNvPr>
          <p:cNvSpPr>
            <a:spLocks noGrp="1"/>
          </p:cNvSpPr>
          <p:nvPr>
            <p:ph idx="1"/>
          </p:nvPr>
        </p:nvSpPr>
        <p:spPr>
          <a:xfrm>
            <a:off x="8153400" y="2543364"/>
            <a:ext cx="3434180" cy="3599019"/>
          </a:xfrm>
        </p:spPr>
        <p:txBody>
          <a:bodyPr>
            <a:normAutofit fontScale="92500" lnSpcReduction="20000"/>
          </a:bodyPr>
          <a:lstStyle/>
          <a:p>
            <a:r>
              <a:rPr lang="en-US" sz="1500" b="1" dirty="0">
                <a:latin typeface="AppleMyungjo" pitchFamily="2" charset="-127"/>
                <a:ea typeface="AppleMyungjo" pitchFamily="2" charset="-127"/>
              </a:rPr>
              <a:t>Chosen Accuracy Measure</a:t>
            </a:r>
            <a:r>
              <a:rPr lang="en-US" sz="1500" dirty="0">
                <a:latin typeface="AppleMyungjo" pitchFamily="2" charset="-127"/>
                <a:ea typeface="AppleMyungjo" pitchFamily="2" charset="-127"/>
              </a:rPr>
              <a:t>: </a:t>
            </a:r>
            <a:r>
              <a:rPr lang="en-US" sz="1500" b="1" dirty="0">
                <a:latin typeface="AppleMyungjo" pitchFamily="2" charset="-127"/>
                <a:ea typeface="AppleMyungjo" pitchFamily="2" charset="-127"/>
              </a:rPr>
              <a:t>MAPE</a:t>
            </a:r>
            <a:endParaRPr lang="en-US" sz="1500" dirty="0">
              <a:latin typeface="AppleMyungjo" pitchFamily="2" charset="-127"/>
              <a:ea typeface="AppleMyungjo" pitchFamily="2" charset="-127"/>
            </a:endParaRPr>
          </a:p>
          <a:p>
            <a:pPr lvl="1"/>
            <a:r>
              <a:rPr lang="en-US" sz="1500" dirty="0">
                <a:latin typeface="AppleMyungjo" pitchFamily="2" charset="-127"/>
                <a:ea typeface="AppleMyungjo" pitchFamily="2" charset="-127"/>
              </a:rPr>
              <a:t>Measures forecast errors as a percentage of actual values.</a:t>
            </a:r>
          </a:p>
          <a:p>
            <a:pPr lvl="1"/>
            <a:r>
              <a:rPr lang="en-US" sz="1500" dirty="0">
                <a:latin typeface="AppleMyungjo" pitchFamily="2" charset="-127"/>
                <a:ea typeface="AppleMyungjo" pitchFamily="2" charset="-127"/>
              </a:rPr>
              <a:t>Helps assess how significant errors are relative to intake volumes.</a:t>
            </a:r>
          </a:p>
          <a:p>
            <a:r>
              <a:rPr lang="en-US" sz="1500" b="1" dirty="0">
                <a:latin typeface="AppleMyungjo" pitchFamily="2" charset="-127"/>
                <a:ea typeface="AppleMyungjo" pitchFamily="2" charset="-127"/>
              </a:rPr>
              <a:t>Why MAPE is Important</a:t>
            </a:r>
            <a:r>
              <a:rPr lang="en-US" sz="1500" dirty="0">
                <a:latin typeface="AppleMyungjo" pitchFamily="2" charset="-127"/>
                <a:ea typeface="AppleMyungjo" pitchFamily="2" charset="-127"/>
              </a:rPr>
              <a:t>:</a:t>
            </a:r>
          </a:p>
          <a:p>
            <a:pPr lvl="1"/>
            <a:r>
              <a:rPr lang="en-US" sz="1500" dirty="0">
                <a:latin typeface="AppleMyungjo" pitchFamily="2" charset="-127"/>
                <a:ea typeface="AppleMyungjo" pitchFamily="2" charset="-127"/>
              </a:rPr>
              <a:t>Easy to interpret and compare across models.</a:t>
            </a:r>
          </a:p>
          <a:p>
            <a:pPr lvl="1"/>
            <a:r>
              <a:rPr lang="en-US" sz="1500" dirty="0">
                <a:latin typeface="AppleMyungjo" pitchFamily="2" charset="-127"/>
                <a:ea typeface="AppleMyungjo" pitchFamily="2" charset="-127"/>
              </a:rPr>
              <a:t>Highlights how well forecasts align with actual needs.</a:t>
            </a:r>
          </a:p>
          <a:p>
            <a:r>
              <a:rPr lang="en-US" sz="1500" b="1" dirty="0">
                <a:latin typeface="AppleMyungjo" pitchFamily="2" charset="-127"/>
                <a:ea typeface="AppleMyungjo" pitchFamily="2" charset="-127"/>
              </a:rPr>
              <a:t>Model Comparison (MAPE Results)</a:t>
            </a:r>
            <a:r>
              <a:rPr lang="en-US" sz="1500" dirty="0">
                <a:latin typeface="AppleMyungjo" pitchFamily="2" charset="-127"/>
                <a:ea typeface="AppleMyungjo" pitchFamily="2" charset="-127"/>
              </a:rPr>
              <a:t>:</a:t>
            </a:r>
          </a:p>
          <a:p>
            <a:pPr lvl="1"/>
            <a:r>
              <a:rPr lang="en-US" sz="1500" b="1" dirty="0">
                <a:latin typeface="AppleMyungjo" pitchFamily="2" charset="-127"/>
                <a:ea typeface="AppleMyungjo" pitchFamily="2" charset="-127"/>
              </a:rPr>
              <a:t>Seasonal Naïve</a:t>
            </a:r>
            <a:r>
              <a:rPr lang="en-US" sz="1500" dirty="0">
                <a:latin typeface="AppleMyungjo" pitchFamily="2" charset="-127"/>
                <a:ea typeface="AppleMyungjo" pitchFamily="2" charset="-127"/>
              </a:rPr>
              <a:t>: 52.42%</a:t>
            </a:r>
          </a:p>
          <a:p>
            <a:pPr lvl="1"/>
            <a:r>
              <a:rPr lang="en-US" sz="1500" b="1" dirty="0">
                <a:latin typeface="AppleMyungjo" pitchFamily="2" charset="-127"/>
                <a:ea typeface="AppleMyungjo" pitchFamily="2" charset="-127"/>
              </a:rPr>
              <a:t>Exponential Smoothing</a:t>
            </a:r>
            <a:r>
              <a:rPr lang="en-US" sz="1500" dirty="0">
                <a:latin typeface="AppleMyungjo" pitchFamily="2" charset="-127"/>
                <a:ea typeface="AppleMyungjo" pitchFamily="2" charset="-127"/>
              </a:rPr>
              <a:t>: 48.96%</a:t>
            </a:r>
          </a:p>
          <a:p>
            <a:pPr lvl="1"/>
            <a:r>
              <a:rPr lang="en-US" sz="1500" b="1" dirty="0">
                <a:latin typeface="AppleMyungjo" pitchFamily="2" charset="-127"/>
                <a:ea typeface="AppleMyungjo" pitchFamily="2" charset="-127"/>
              </a:rPr>
              <a:t>ARIMA (3,1,2)</a:t>
            </a:r>
            <a:r>
              <a:rPr lang="en-US" sz="1500" dirty="0">
                <a:latin typeface="AppleMyungjo" pitchFamily="2" charset="-127"/>
                <a:ea typeface="AppleMyungjo" pitchFamily="2" charset="-127"/>
              </a:rPr>
              <a:t>: 44.65%</a:t>
            </a:r>
          </a:p>
          <a:p>
            <a:endParaRPr lang="en-US" sz="2000" dirty="0"/>
          </a:p>
        </p:txBody>
      </p:sp>
    </p:spTree>
    <p:extLst>
      <p:ext uri="{BB962C8B-B14F-4D97-AF65-F5344CB8AC3E}">
        <p14:creationId xmlns:p14="http://schemas.microsoft.com/office/powerpoint/2010/main" val="1326772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419</TotalTime>
  <Words>2527</Words>
  <Application>Microsoft Macintosh PowerPoint</Application>
  <PresentationFormat>Widescreen</PresentationFormat>
  <Paragraphs>143</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AppleMyungjo</vt:lpstr>
      <vt:lpstr>Aptos</vt:lpstr>
      <vt:lpstr>Aptos Display</vt:lpstr>
      <vt:lpstr>Arial</vt:lpstr>
      <vt:lpstr>Calibri</vt:lpstr>
      <vt:lpstr>Office Theme</vt:lpstr>
      <vt:lpstr>PowerPoint Presentation</vt:lpstr>
      <vt:lpstr>Shelter Resource Challenges</vt:lpstr>
      <vt:lpstr>Data Overview and Insights</vt:lpstr>
      <vt:lpstr>Time Series Analysis</vt:lpstr>
      <vt:lpstr>Forecasting Methods</vt:lpstr>
      <vt:lpstr>Residual Analysis – Seasonal Naïve Forecast</vt:lpstr>
      <vt:lpstr>Residual Analysis – Exponential Smoothing </vt:lpstr>
      <vt:lpstr>Residual Analysis – ARIMA</vt:lpstr>
      <vt:lpstr>Prediction Accuracy and Model Comparison</vt:lpstr>
      <vt:lpstr>PowerPoint Presentation</vt:lpstr>
      <vt:lpstr>Key Forecast Insights and Recommendations</vt:lpstr>
      <vt:lpstr>Improvement Ideas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Qianyi Yu</dc:creator>
  <cp:lastModifiedBy>Qianyi Yu</cp:lastModifiedBy>
  <cp:revision>6</cp:revision>
  <dcterms:created xsi:type="dcterms:W3CDTF">2024-11-26T23:25:29Z</dcterms:created>
  <dcterms:modified xsi:type="dcterms:W3CDTF">2024-11-28T04:52:38Z</dcterms:modified>
</cp:coreProperties>
</file>